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3"/>
  </p:sldMasterIdLst>
  <p:notesMasterIdLst>
    <p:notesMasterId r:id="rId3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9144000" cy="5143500" type="screen16x9"/>
  <p:notesSz cx="6858000" cy="9144000"/>
  <p:embeddedFontLst>
    <p:embeddedFont>
      <p:font typeface="Proxima Nova"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howGuides="1">
      <p:cViewPr varScale="1">
        <p:scale>
          <a:sx n="66" d="100"/>
          <a:sy n="66"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font" Target="fonts/font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8" Type="http://schemas.openxmlformats.org/officeDocument/2006/relationships/slide" Target="slides/slide5.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1dc16518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1dc16518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dc97e9a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1dc97e9a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09d47d3c6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09d47d3c6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09d47d3c6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09d47d3c6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37af47235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37af47235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30f66dc59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30f66dc59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local_ip=$(ifconfig | grep 'inet ' | grep -v '127.0.0.1' | awk '{print $2}'): This line retrieves the local IP address by executing the ifconfig command. It filters the output using grep to find lines containing 'inet ' (which indicates an IP address) and excludes lines with '127.0.0.1' (localhost). Finally, awk is used to extract the second field, which is the IP address, and assign it to the variable local_ip</a:t>
            </a:r>
            <a:endParaRPr/>
          </a:p>
          <a:p>
            <a:pPr marL="0" lvl="0" indent="0" algn="l" rtl="0">
              <a:spcBef>
                <a:spcPts val="0"/>
              </a:spcBef>
              <a:spcAft>
                <a:spcPts val="0"/>
              </a:spcAft>
              <a:buNone/>
            </a:pPr>
            <a:endParaRPr/>
          </a:p>
          <a:p>
            <a:pPr marL="0" lvl="0" indent="0" algn="l" rtl="0">
              <a:spcBef>
                <a:spcPts val="0"/>
              </a:spcBef>
              <a:spcAft>
                <a:spcPts val="0"/>
              </a:spcAft>
              <a:buNone/>
            </a:pPr>
            <a:r>
              <a:rPr lang="en"/>
              <a:t>subnet=$(ifconfig | grep 'inet ' | grep -v '127.0.0.1' | awk '{print $4}'): Similar to the previous line, this retrieves the subnet by extracting the fourth field from the output of the ifconfig command. The subnet is usually in the format "255.255.255.0" or similar.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800">
                <a:solidFill>
                  <a:schemeClr val="lt1"/>
                </a:solidFill>
                <a:highlight>
                  <a:schemeClr val="dk1"/>
                </a:highlight>
                <a:latin typeface="Courier New"/>
                <a:ea typeface="Courier New"/>
                <a:cs typeface="Courier New"/>
                <a:sym typeface="Courier New"/>
              </a:rPr>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579e35e1c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579e35e1c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IFS='.' read -r -a octets &lt;&lt;&lt; "$local_ip": This line splits the local_ip variable into an array called octets using the dot character as the delimiter. Each element of the array represents an octet of the IP address.</a:t>
            </a:r>
            <a:endParaRPr/>
          </a:p>
          <a:p>
            <a:pPr marL="0" lvl="0" indent="0" algn="l" rtl="0">
              <a:spcBef>
                <a:spcPts val="0"/>
              </a:spcBef>
              <a:spcAft>
                <a:spcPts val="0"/>
              </a:spcAft>
              <a:buNone/>
            </a:pPr>
            <a:endParaRPr/>
          </a:p>
          <a:p>
            <a:pPr marL="0" lvl="0" indent="0" algn="l" rtl="0">
              <a:spcBef>
                <a:spcPts val="0"/>
              </a:spcBef>
              <a:spcAft>
                <a:spcPts val="0"/>
              </a:spcAft>
              <a:buNone/>
            </a:pPr>
            <a:r>
              <a:rPr lang="en"/>
              <a:t>network="${octets[0]}.${octets[1]}.${octets[2]}": This line reconstructs the network portion of the IP address by joining the first three octets together with dots. The resulting network address is stored in the network variable.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79e35e1c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79e35e1c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ip_address="${network}.${i}": Inside the loop, this line generates the IP address by appending the current value of i to the network variable. It forms each IP address in the network range.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if [ "$ip_address" == "$local_ip" ]; then continue fi: This condition checks if the generated ip_address is equal to the local_ip. If they are the same, it means the current IP address is the local IP, so the continue statement is used to skip the rest of the loop and move to the next iteration.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ping -c 1 -W 1 "$ip_address" &gt; /dev/null 2&gt;&amp;1: This line sends a single ping packet (-c 1) to the ip_address with a timeout of 1 second (-W 1). The output of the command is redirected to /dev/null to discard any display on the terminal. The 2&gt;&amp;1 redirects the error output (stderr) to the same place as the standard output (stdout).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if [ $? -eq 0 ]; then echo "IP address found: $ip_address" fi: After executing the ping command, the script checks the exit status of the previous command using $?. If the exit status is 0, it means the IP address is reachable, and the script displays a message indicating that the IP address has been found.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loop continues with the next IP address until it reaches the end of the range (254).</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b0aea9f0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b0aea9f0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5b0aea9f0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5b0aea9f0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07d875d1d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07d875d1d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5b0aea9f0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5b0aea9f0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b0aea9f0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b0aea9f0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5b0aea9f0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5b0aea9f0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5b0aea9f0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5b0aea9f0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5b0aea9f0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5b0aea9f0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5b0aea9f0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5b0aea9f0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b0aea9f0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5b0aea9f0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5b0aea9f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5b0aea9f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580788f0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580788f0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1dc16518d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1dc16518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"shell" is a broad term that refers to any program that provides a command-line interface, "Bash" is a specific type of shell that is widely used in Unix/Linux systems.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580788f0f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580788f0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07d875d1d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07d875d1d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fişier</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07d875d1d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07d875d1d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79e35e1c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79e35e1c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09d47d3c6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09d47d3c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grep "e" myfile.txt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0f66dc59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30f66dc59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.cue -&gt; mapping a command/shortcut</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Exercise: make chmod to x a shortcut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scm.com/download/wi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scm.com/download/win"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The Power of Shell</a:t>
            </a:r>
            <a:endParaRPr/>
          </a:p>
          <a:p>
            <a:pPr marL="0" lvl="0" indent="0" algn="l" rtl="0">
              <a:spcBef>
                <a:spcPts val="0"/>
              </a:spcBef>
              <a:spcAft>
                <a:spcPts val="0"/>
              </a:spcAft>
              <a:buNone/>
            </a:pPr>
            <a:r>
              <a:rPr lang="en" sz="3500"/>
              <a:t>Puterea Liniei de Comanda</a:t>
            </a:r>
            <a:endParaRPr sz="3500"/>
          </a:p>
        </p:txBody>
      </p:sp>
      <p:sp>
        <p:nvSpPr>
          <p:cNvPr id="60" name="Google Shape;60;p13"/>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prezentare de Stefan 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2355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Monitoring Processes &amp; Signals (SIG) </a:t>
            </a:r>
            <a:endParaRPr>
              <a:solidFill>
                <a:schemeClr val="lt1"/>
              </a:solidFill>
            </a:endParaRPr>
          </a:p>
        </p:txBody>
      </p:sp>
      <p:sp>
        <p:nvSpPr>
          <p:cNvPr id="127" name="Google Shape;127;p22"/>
          <p:cNvSpPr txBox="1">
            <a:spLocks noGrp="1"/>
          </p:cNvSpPr>
          <p:nvPr>
            <p:ph type="body" idx="1"/>
          </p:nvPr>
        </p:nvSpPr>
        <p:spPr>
          <a:xfrm>
            <a:off x="372325" y="1000075"/>
            <a:ext cx="4272000" cy="17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Use the command </a:t>
            </a:r>
            <a:r>
              <a:rPr lang="en">
                <a:solidFill>
                  <a:schemeClr val="lt1"/>
                </a:solidFill>
                <a:highlight>
                  <a:schemeClr val="dk1"/>
                </a:highlight>
                <a:latin typeface="Courier New"/>
                <a:ea typeface="Courier New"/>
                <a:cs typeface="Courier New"/>
                <a:sym typeface="Courier New"/>
              </a:rPr>
              <a:t>$ ps</a:t>
            </a:r>
            <a:r>
              <a:rPr lang="en" sz="1500">
                <a:solidFill>
                  <a:schemeClr val="lt1"/>
                </a:solidFill>
              </a:rPr>
              <a:t> or </a:t>
            </a:r>
            <a:r>
              <a:rPr lang="en">
                <a:solidFill>
                  <a:schemeClr val="lt1"/>
                </a:solidFill>
                <a:highlight>
                  <a:schemeClr val="dk1"/>
                </a:highlight>
                <a:latin typeface="Courier New"/>
                <a:ea typeface="Courier New"/>
                <a:cs typeface="Courier New"/>
                <a:sym typeface="Courier New"/>
              </a:rPr>
              <a:t>$ tasklist</a:t>
            </a:r>
            <a:endParaRPr>
              <a:solidFill>
                <a:schemeClr val="lt1"/>
              </a:solidFill>
              <a:highlight>
                <a:schemeClr val="dk1"/>
              </a:highlight>
              <a:latin typeface="Courier New"/>
              <a:ea typeface="Courier New"/>
              <a:cs typeface="Courier New"/>
              <a:sym typeface="Courier New"/>
            </a:endParaRPr>
          </a:p>
          <a:p>
            <a:pPr marL="0" lvl="0" indent="0" algn="l" rtl="0">
              <a:spcBef>
                <a:spcPts val="1200"/>
              </a:spcBef>
              <a:spcAft>
                <a:spcPts val="0"/>
              </a:spcAft>
              <a:buNone/>
            </a:pPr>
            <a:r>
              <a:rPr lang="en">
                <a:solidFill>
                  <a:schemeClr val="lt1"/>
                </a:solidFill>
              </a:rPr>
              <a:t> in order to view all the running processes and their respective IDs (pid) inside the terminal.</a:t>
            </a:r>
            <a:endParaRPr>
              <a:solidFill>
                <a:schemeClr val="lt1"/>
              </a:solidFill>
            </a:endParaRPr>
          </a:p>
          <a:p>
            <a:pPr marL="0" lvl="0" indent="0" algn="l" rtl="0">
              <a:spcBef>
                <a:spcPts val="1200"/>
              </a:spcBef>
              <a:spcAft>
                <a:spcPts val="1200"/>
              </a:spcAft>
              <a:buNone/>
            </a:pPr>
            <a:endParaRPr>
              <a:solidFill>
                <a:schemeClr val="lt1"/>
              </a:solidFill>
            </a:endParaRPr>
          </a:p>
        </p:txBody>
      </p:sp>
      <p:sp>
        <p:nvSpPr>
          <p:cNvPr id="128" name="Google Shape;128;p22"/>
          <p:cNvSpPr txBox="1">
            <a:spLocks noGrp="1"/>
          </p:cNvSpPr>
          <p:nvPr>
            <p:ph type="body" idx="1"/>
          </p:nvPr>
        </p:nvSpPr>
        <p:spPr>
          <a:xfrm>
            <a:off x="4728300" y="952075"/>
            <a:ext cx="4104000" cy="17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Use the command </a:t>
            </a:r>
            <a:r>
              <a:rPr lang="en">
                <a:solidFill>
                  <a:schemeClr val="lt1"/>
                </a:solidFill>
                <a:highlight>
                  <a:schemeClr val="dk1"/>
                </a:highlight>
                <a:latin typeface="Courier New"/>
                <a:ea typeface="Courier New"/>
                <a:cs typeface="Courier New"/>
                <a:sym typeface="Courier New"/>
              </a:rPr>
              <a:t>$ kill -l</a:t>
            </a:r>
            <a:r>
              <a:rPr lang="en">
                <a:solidFill>
                  <a:schemeClr val="lt1"/>
                </a:solidFill>
              </a:rPr>
              <a:t> in order to view the signal list.</a:t>
            </a:r>
            <a:endParaRPr>
              <a:solidFill>
                <a:schemeClr val="lt1"/>
              </a:solidFill>
            </a:endParaRPr>
          </a:p>
          <a:p>
            <a:pPr marL="0" lvl="0" indent="0" algn="l" rtl="0">
              <a:spcBef>
                <a:spcPts val="1200"/>
              </a:spcBef>
              <a:spcAft>
                <a:spcPts val="0"/>
              </a:spcAft>
              <a:buNone/>
            </a:pPr>
            <a:r>
              <a:rPr lang="en">
                <a:solidFill>
                  <a:schemeClr val="lt1"/>
                </a:solidFill>
              </a:rPr>
              <a:t>This command is used to send a signal, killing a process (SIGKILL or SIGSTOP)</a:t>
            </a:r>
            <a:endParaRPr>
              <a:solidFill>
                <a:schemeClr val="lt1"/>
              </a:solidFill>
            </a:endParaRPr>
          </a:p>
          <a:p>
            <a:pPr marL="0" lvl="0" indent="0" algn="l" rtl="0">
              <a:spcBef>
                <a:spcPts val="1200"/>
              </a:spcBef>
              <a:spcAft>
                <a:spcPts val="1200"/>
              </a:spcAft>
              <a:buNone/>
            </a:pPr>
            <a:endParaRPr>
              <a:solidFill>
                <a:schemeClr val="lt1"/>
              </a:solidFill>
            </a:endParaRPr>
          </a:p>
        </p:txBody>
      </p:sp>
      <p:sp>
        <p:nvSpPr>
          <p:cNvPr id="129" name="Google Shape;129;p22"/>
          <p:cNvSpPr txBox="1">
            <a:spLocks noGrp="1"/>
          </p:cNvSpPr>
          <p:nvPr>
            <p:ph type="body" idx="1"/>
          </p:nvPr>
        </p:nvSpPr>
        <p:spPr>
          <a:xfrm>
            <a:off x="468000" y="3926900"/>
            <a:ext cx="8364300" cy="1735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rPr>
              <a:t>Try using the two commands you learned above to kill the terminal process! View all your processes, get the correct pid, then put that value into the kill command (Hint: you might need a flag #)</a:t>
            </a:r>
            <a:endParaRPr>
              <a:solidFill>
                <a:schemeClr val="lt1"/>
              </a:solidFill>
            </a:endParaRPr>
          </a:p>
        </p:txBody>
      </p:sp>
      <p:pic>
        <p:nvPicPr>
          <p:cNvPr id="130" name="Google Shape;130;p22"/>
          <p:cNvPicPr preferRelativeResize="0"/>
          <p:nvPr/>
        </p:nvPicPr>
        <p:blipFill rotWithShape="1">
          <a:blip r:embed="rId3">
            <a:alphaModFix/>
          </a:blip>
          <a:srcRect r="20242"/>
          <a:stretch/>
        </p:blipFill>
        <p:spPr>
          <a:xfrm>
            <a:off x="491425" y="2538775"/>
            <a:ext cx="3271800" cy="1164600"/>
          </a:xfrm>
          <a:prstGeom prst="rect">
            <a:avLst/>
          </a:prstGeom>
          <a:noFill/>
          <a:ln>
            <a:noFill/>
          </a:ln>
        </p:spPr>
      </p:pic>
      <p:sp>
        <p:nvSpPr>
          <p:cNvPr id="131" name="Google Shape;131;p22"/>
          <p:cNvSpPr txBox="1">
            <a:spLocks noGrp="1"/>
          </p:cNvSpPr>
          <p:nvPr>
            <p:ph type="body" idx="1"/>
          </p:nvPr>
        </p:nvSpPr>
        <p:spPr>
          <a:xfrm>
            <a:off x="3957075" y="3222375"/>
            <a:ext cx="5224500" cy="17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lt1"/>
                </a:solidFill>
              </a:rPr>
              <a:t>Windows</a:t>
            </a:r>
            <a:r>
              <a:rPr lang="en">
                <a:solidFill>
                  <a:schemeClr val="lt1"/>
                </a:solidFill>
              </a:rPr>
              <a:t>: Use the command </a:t>
            </a:r>
            <a:r>
              <a:rPr lang="en">
                <a:solidFill>
                  <a:schemeClr val="lt1"/>
                </a:solidFill>
                <a:highlight>
                  <a:schemeClr val="dk1"/>
                </a:highlight>
                <a:latin typeface="Courier New"/>
                <a:ea typeface="Courier New"/>
                <a:cs typeface="Courier New"/>
                <a:sym typeface="Courier New"/>
              </a:rPr>
              <a:t>$ tasklist</a:t>
            </a:r>
            <a:r>
              <a:rPr lang="en">
                <a:solidFill>
                  <a:schemeClr val="lt1"/>
                </a:solidFill>
              </a:rPr>
              <a:t> then</a:t>
            </a:r>
            <a:endParaRPr>
              <a:solidFill>
                <a:schemeClr val="lt1"/>
              </a:solidFill>
            </a:endParaRPr>
          </a:p>
          <a:p>
            <a:pPr marL="0" lvl="0" indent="0" algn="l" rtl="0">
              <a:spcBef>
                <a:spcPts val="0"/>
              </a:spcBef>
              <a:spcAft>
                <a:spcPts val="1200"/>
              </a:spcAft>
              <a:buNone/>
            </a:pPr>
            <a:r>
              <a:rPr lang="en">
                <a:solidFill>
                  <a:schemeClr val="lt1"/>
                </a:solidFill>
                <a:highlight>
                  <a:schemeClr val="dk1"/>
                </a:highlight>
                <a:latin typeface="Courier New"/>
                <a:ea typeface="Courier New"/>
                <a:cs typeface="Courier New"/>
                <a:sym typeface="Courier New"/>
              </a:rPr>
              <a:t>$ taskkill /F /PID &lt;PID&gt;</a:t>
            </a:r>
            <a:r>
              <a:rPr lang="en">
                <a:solidFill>
                  <a:schemeClr val="lt1"/>
                </a:solidFill>
              </a:rPr>
              <a:t> to kill a process.</a:t>
            </a:r>
            <a:endParaRPr>
              <a:solidFill>
                <a:schemeClr val="lt1"/>
              </a:solidFill>
            </a:endParaRPr>
          </a:p>
        </p:txBody>
      </p:sp>
      <p:pic>
        <p:nvPicPr>
          <p:cNvPr id="132" name="Google Shape;132;p22"/>
          <p:cNvPicPr preferRelativeResize="0"/>
          <p:nvPr/>
        </p:nvPicPr>
        <p:blipFill>
          <a:blip r:embed="rId4">
            <a:alphaModFix/>
          </a:blip>
          <a:stretch>
            <a:fillRect/>
          </a:stretch>
        </p:blipFill>
        <p:spPr>
          <a:xfrm>
            <a:off x="4728300" y="2582875"/>
            <a:ext cx="4103999"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Networking in your Command Line</a:t>
            </a:r>
            <a:endParaRPr b="1">
              <a:solidFill>
                <a:schemeClr val="lt1"/>
              </a:solidFill>
            </a:endParaRPr>
          </a:p>
        </p:txBody>
      </p:sp>
      <p:sp>
        <p:nvSpPr>
          <p:cNvPr id="138" name="Google Shape;13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Let’s get your IP address!</a:t>
            </a:r>
            <a:endParaRPr>
              <a:solidFill>
                <a:schemeClr val="lt1"/>
              </a:solidFill>
            </a:endParaRPr>
          </a:p>
          <a:p>
            <a:pPr marL="0" lvl="0" indent="0" algn="l" rtl="0">
              <a:spcBef>
                <a:spcPts val="1200"/>
              </a:spcBef>
              <a:spcAft>
                <a:spcPts val="0"/>
              </a:spcAft>
              <a:buNone/>
            </a:pPr>
            <a:r>
              <a:rPr lang="en">
                <a:solidFill>
                  <a:schemeClr val="lt1"/>
                </a:solidFill>
              </a:rPr>
              <a:t>In the Windows CMD, use </a:t>
            </a:r>
            <a:r>
              <a:rPr lang="en">
                <a:solidFill>
                  <a:schemeClr val="lt1"/>
                </a:solidFill>
                <a:highlight>
                  <a:schemeClr val="dk1"/>
                </a:highlight>
                <a:latin typeface="Courier New"/>
                <a:ea typeface="Courier New"/>
                <a:cs typeface="Courier New"/>
                <a:sym typeface="Courier New"/>
              </a:rPr>
              <a:t>$ ipconfig</a:t>
            </a:r>
            <a:r>
              <a:rPr lang="en">
                <a:solidFill>
                  <a:schemeClr val="lt1"/>
                </a:solidFill>
              </a:rPr>
              <a:t> to see all the information regarding your machine’s networking connections.</a:t>
            </a:r>
            <a:endParaRPr>
              <a:solidFill>
                <a:schemeClr val="lt1"/>
              </a:solidFill>
            </a:endParaRPr>
          </a:p>
          <a:p>
            <a:pPr marL="0" lvl="0" indent="0" algn="l" rtl="0">
              <a:spcBef>
                <a:spcPts val="1200"/>
              </a:spcBef>
              <a:spcAft>
                <a:spcPts val="0"/>
              </a:spcAft>
              <a:buNone/>
            </a:pPr>
            <a:r>
              <a:rPr lang="en">
                <a:solidFill>
                  <a:schemeClr val="lt1"/>
                </a:solidFill>
              </a:rPr>
              <a:t>On Mac, use  </a:t>
            </a:r>
            <a:r>
              <a:rPr lang="en">
                <a:solidFill>
                  <a:schemeClr val="lt1"/>
                </a:solidFill>
                <a:highlight>
                  <a:schemeClr val="dk1"/>
                </a:highlight>
                <a:latin typeface="Courier New"/>
                <a:ea typeface="Courier New"/>
                <a:cs typeface="Courier New"/>
                <a:sym typeface="Courier New"/>
              </a:rPr>
              <a:t>$ ipconfig getifaddr en0</a:t>
            </a:r>
            <a:r>
              <a:rPr lang="en">
                <a:solidFill>
                  <a:schemeClr val="lt1"/>
                </a:solidFill>
              </a:rPr>
              <a:t> to get the IP address specifically, as the </a:t>
            </a:r>
            <a:r>
              <a:rPr lang="en">
                <a:solidFill>
                  <a:schemeClr val="lt1"/>
                </a:solidFill>
                <a:latin typeface="Courier New"/>
                <a:ea typeface="Courier New"/>
                <a:cs typeface="Courier New"/>
                <a:sym typeface="Courier New"/>
              </a:rPr>
              <a:t>ipconfig</a:t>
            </a:r>
            <a:r>
              <a:rPr lang="en">
                <a:solidFill>
                  <a:schemeClr val="lt1"/>
                </a:solidFill>
              </a:rPr>
              <a:t> command needs parameters here. </a:t>
            </a:r>
            <a:endParaRPr>
              <a:solidFill>
                <a:schemeClr val="lt1"/>
              </a:solidFill>
            </a:endParaRPr>
          </a:p>
          <a:p>
            <a:pPr marL="0" lvl="0" indent="0" algn="l" rtl="0">
              <a:spcBef>
                <a:spcPts val="1200"/>
              </a:spcBef>
              <a:spcAft>
                <a:spcPts val="0"/>
              </a:spcAft>
              <a:buNone/>
            </a:pPr>
            <a:endParaRPr>
              <a:solidFill>
                <a:schemeClr val="lt1"/>
              </a:solidFill>
            </a:endParaRPr>
          </a:p>
          <a:p>
            <a:pPr marL="0" lvl="0" indent="0" algn="l" rtl="0">
              <a:spcBef>
                <a:spcPts val="1200"/>
              </a:spcBef>
              <a:spcAft>
                <a:spcPts val="1200"/>
              </a:spcAft>
              <a:buNone/>
            </a:pPr>
            <a:r>
              <a:rPr lang="en">
                <a:solidFill>
                  <a:schemeClr val="lt1"/>
                </a:solidFill>
              </a:rPr>
              <a:t>← Continued: tracing packets - Why the Internet Works?</a:t>
            </a:r>
            <a:endParaRPr>
              <a:solidFill>
                <a:schemeClr val="lt1"/>
              </a:solidFill>
            </a:endParaRPr>
          </a:p>
        </p:txBody>
      </p:sp>
      <p:pic>
        <p:nvPicPr>
          <p:cNvPr id="139" name="Google Shape;139;p23"/>
          <p:cNvPicPr preferRelativeResize="0"/>
          <p:nvPr/>
        </p:nvPicPr>
        <p:blipFill rotWithShape="1">
          <a:blip r:embed="rId3">
            <a:alphaModFix/>
          </a:blip>
          <a:srcRect t="6445" b="8303"/>
          <a:stretch/>
        </p:blipFill>
        <p:spPr>
          <a:xfrm>
            <a:off x="5775450" y="72000"/>
            <a:ext cx="3279676" cy="1572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Networking in your Command Line - Part 2</a:t>
            </a:r>
            <a:endParaRPr b="1">
              <a:solidFill>
                <a:schemeClr val="lt1"/>
              </a:solidFill>
            </a:endParaRPr>
          </a:p>
        </p:txBody>
      </p:sp>
      <p:sp>
        <p:nvSpPr>
          <p:cNvPr id="145" name="Google Shape;145;p24"/>
          <p:cNvSpPr txBox="1"/>
          <p:nvPr/>
        </p:nvSpPr>
        <p:spPr>
          <a:xfrm>
            <a:off x="311700" y="1017725"/>
            <a:ext cx="8520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lt1"/>
                </a:solidFill>
                <a:latin typeface="Proxima Nova"/>
                <a:ea typeface="Proxima Nova"/>
                <a:cs typeface="Proxima Nova"/>
                <a:sym typeface="Proxima Nova"/>
              </a:rPr>
              <a:t>Let’s go further into the networking commands available in the command line</a:t>
            </a:r>
            <a:endParaRPr>
              <a:latin typeface="Proxima Nova"/>
              <a:ea typeface="Proxima Nova"/>
              <a:cs typeface="Proxima Nova"/>
              <a:sym typeface="Proxima Nova"/>
            </a:endParaRPr>
          </a:p>
        </p:txBody>
      </p:sp>
      <p:sp>
        <p:nvSpPr>
          <p:cNvPr id="146" name="Google Shape;146;p24"/>
          <p:cNvSpPr txBox="1">
            <a:spLocks noGrp="1"/>
          </p:cNvSpPr>
          <p:nvPr>
            <p:ph type="body" idx="1"/>
          </p:nvPr>
        </p:nvSpPr>
        <p:spPr>
          <a:xfrm>
            <a:off x="311700" y="1533475"/>
            <a:ext cx="8271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To see the network record of a domain (IP address and name), use:</a:t>
            </a:r>
            <a:endParaRPr>
              <a:solidFill>
                <a:schemeClr val="lt1"/>
              </a:solidFill>
            </a:endParaRPr>
          </a:p>
          <a:p>
            <a:pPr marL="0" lvl="0" indent="0" algn="l" rtl="0">
              <a:spcBef>
                <a:spcPts val="1200"/>
              </a:spcBef>
              <a:spcAft>
                <a:spcPts val="0"/>
              </a:spcAft>
              <a:buNone/>
            </a:pPr>
            <a:r>
              <a:rPr lang="en">
                <a:solidFill>
                  <a:schemeClr val="lt1"/>
                </a:solidFill>
                <a:highlight>
                  <a:schemeClr val="dk1"/>
                </a:highlight>
                <a:latin typeface="Courier New"/>
                <a:ea typeface="Courier New"/>
                <a:cs typeface="Courier New"/>
                <a:sym typeface="Courier New"/>
              </a:rPr>
              <a:t>$ nslookup &lt;domain&gt;</a:t>
            </a:r>
            <a:endParaRPr>
              <a:solidFill>
                <a:schemeClr val="lt1"/>
              </a:solidFill>
              <a:highlight>
                <a:schemeClr val="dk1"/>
              </a:highlight>
              <a:latin typeface="Courier New"/>
              <a:ea typeface="Courier New"/>
              <a:cs typeface="Courier New"/>
              <a:sym typeface="Courier New"/>
            </a:endParaRPr>
          </a:p>
          <a:p>
            <a:pPr marL="0" lvl="0" indent="0" algn="l" rtl="0">
              <a:spcBef>
                <a:spcPts val="1200"/>
              </a:spcBef>
              <a:spcAft>
                <a:spcPts val="0"/>
              </a:spcAft>
              <a:buNone/>
            </a:pPr>
            <a:endParaRPr>
              <a:solidFill>
                <a:schemeClr val="lt1"/>
              </a:solidFill>
            </a:endParaRPr>
          </a:p>
          <a:p>
            <a:pPr marL="0" lvl="0" indent="0" algn="l" rtl="0">
              <a:spcBef>
                <a:spcPts val="1200"/>
              </a:spcBef>
              <a:spcAft>
                <a:spcPts val="0"/>
              </a:spcAft>
              <a:buNone/>
            </a:pPr>
            <a:r>
              <a:rPr lang="en">
                <a:solidFill>
                  <a:schemeClr val="lt1"/>
                </a:solidFill>
              </a:rPr>
              <a:t>Try looking the IP address of a</a:t>
            </a:r>
            <a:endParaRPr>
              <a:solidFill>
                <a:schemeClr val="lt1"/>
              </a:solidFill>
            </a:endParaRPr>
          </a:p>
          <a:p>
            <a:pPr marL="0" lvl="0" indent="0" algn="l" rtl="0">
              <a:spcBef>
                <a:spcPts val="1200"/>
              </a:spcBef>
              <a:spcAft>
                <a:spcPts val="1200"/>
              </a:spcAft>
              <a:buNone/>
            </a:pPr>
            <a:r>
              <a:rPr lang="en">
                <a:solidFill>
                  <a:schemeClr val="lt1"/>
                </a:solidFill>
              </a:rPr>
              <a:t>website of your preference!    -----&gt;</a:t>
            </a:r>
            <a:endParaRPr>
              <a:solidFill>
                <a:schemeClr val="lt1"/>
              </a:solidFill>
            </a:endParaRPr>
          </a:p>
        </p:txBody>
      </p:sp>
      <p:pic>
        <p:nvPicPr>
          <p:cNvPr id="147" name="Google Shape;147;p24"/>
          <p:cNvPicPr preferRelativeResize="0"/>
          <p:nvPr/>
        </p:nvPicPr>
        <p:blipFill>
          <a:blip r:embed="rId3">
            <a:alphaModFix/>
          </a:blip>
          <a:stretch>
            <a:fillRect/>
          </a:stretch>
        </p:blipFill>
        <p:spPr>
          <a:xfrm>
            <a:off x="3904679" y="2205600"/>
            <a:ext cx="5085900" cy="229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Networking in your Command Line - Part 3</a:t>
            </a:r>
            <a:endParaRPr/>
          </a:p>
        </p:txBody>
      </p:sp>
      <p:sp>
        <p:nvSpPr>
          <p:cNvPr id="153" name="Google Shape;153;p25"/>
          <p:cNvSpPr txBox="1">
            <a:spLocks noGrp="1"/>
          </p:cNvSpPr>
          <p:nvPr>
            <p:ph type="body" idx="1"/>
          </p:nvPr>
        </p:nvSpPr>
        <p:spPr>
          <a:xfrm>
            <a:off x="311700" y="1076275"/>
            <a:ext cx="4400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To see how long it takes to sent packet of n bytes (64 or 4 by default), you can use:</a:t>
            </a:r>
            <a:endParaRPr>
              <a:solidFill>
                <a:schemeClr val="lt1"/>
              </a:solidFill>
            </a:endParaRPr>
          </a:p>
          <a:p>
            <a:pPr marL="0" lvl="0" indent="0" algn="l" rtl="0">
              <a:spcBef>
                <a:spcPts val="1200"/>
              </a:spcBef>
              <a:spcAft>
                <a:spcPts val="0"/>
              </a:spcAft>
              <a:buNone/>
            </a:pPr>
            <a:r>
              <a:rPr lang="en">
                <a:solidFill>
                  <a:schemeClr val="lt1"/>
                </a:solidFill>
                <a:highlight>
                  <a:schemeClr val="dk1"/>
                </a:highlight>
                <a:latin typeface="Courier New"/>
                <a:ea typeface="Courier New"/>
                <a:cs typeface="Courier New"/>
                <a:sym typeface="Courier New"/>
              </a:rPr>
              <a:t>$ ping [options] &lt;domain&gt;</a:t>
            </a:r>
            <a:endParaRPr>
              <a:solidFill>
                <a:schemeClr val="lt1"/>
              </a:solidFill>
              <a:highlight>
                <a:schemeClr val="dk1"/>
              </a:highlight>
              <a:latin typeface="Courier New"/>
              <a:ea typeface="Courier New"/>
              <a:cs typeface="Courier New"/>
              <a:sym typeface="Courier New"/>
            </a:endParaRPr>
          </a:p>
          <a:p>
            <a:pPr marL="0" lvl="0" indent="0" algn="l" rtl="0">
              <a:spcBef>
                <a:spcPts val="1200"/>
              </a:spcBef>
              <a:spcAft>
                <a:spcPts val="0"/>
              </a:spcAft>
              <a:buNone/>
            </a:pPr>
            <a:r>
              <a:rPr lang="en">
                <a:solidFill>
                  <a:schemeClr val="lt1"/>
                </a:solidFill>
              </a:rPr>
              <a:t>To see the route your machine takes to get to a certain destination, use:</a:t>
            </a:r>
            <a:endParaRPr>
              <a:solidFill>
                <a:schemeClr val="lt1"/>
              </a:solidFill>
            </a:endParaRPr>
          </a:p>
          <a:p>
            <a:pPr marL="0" lvl="0" indent="0" algn="l" rtl="0">
              <a:spcBef>
                <a:spcPts val="1200"/>
              </a:spcBef>
              <a:spcAft>
                <a:spcPts val="0"/>
              </a:spcAft>
              <a:buNone/>
            </a:pPr>
            <a:r>
              <a:rPr lang="en">
                <a:solidFill>
                  <a:schemeClr val="lt1"/>
                </a:solidFill>
                <a:highlight>
                  <a:schemeClr val="dk1"/>
                </a:highlight>
                <a:latin typeface="Courier New"/>
                <a:ea typeface="Courier New"/>
                <a:cs typeface="Courier New"/>
                <a:sym typeface="Courier New"/>
              </a:rPr>
              <a:t>$ traceroute</a:t>
            </a:r>
            <a:r>
              <a:rPr lang="en">
                <a:solidFill>
                  <a:schemeClr val="lt1"/>
                </a:solidFill>
              </a:rPr>
              <a:t> or </a:t>
            </a:r>
            <a:r>
              <a:rPr lang="en">
                <a:solidFill>
                  <a:schemeClr val="lt1"/>
                </a:solidFill>
                <a:highlight>
                  <a:schemeClr val="dk1"/>
                </a:highlight>
                <a:latin typeface="Courier New"/>
                <a:ea typeface="Courier New"/>
                <a:cs typeface="Courier New"/>
                <a:sym typeface="Courier New"/>
              </a:rPr>
              <a:t>$ tracert &lt;domain&gt;</a:t>
            </a:r>
            <a:endParaRPr>
              <a:solidFill>
                <a:schemeClr val="lt1"/>
              </a:solidFill>
              <a:highlight>
                <a:schemeClr val="dk1"/>
              </a:highlight>
              <a:latin typeface="Courier New"/>
              <a:ea typeface="Courier New"/>
              <a:cs typeface="Courier New"/>
              <a:sym typeface="Courier New"/>
            </a:endParaRPr>
          </a:p>
          <a:p>
            <a:pPr marL="0" lvl="0" indent="0" algn="l" rtl="0">
              <a:spcBef>
                <a:spcPts val="1200"/>
              </a:spcBef>
              <a:spcAft>
                <a:spcPts val="1200"/>
              </a:spcAft>
              <a:buNone/>
            </a:pPr>
            <a:endParaRPr/>
          </a:p>
        </p:txBody>
      </p:sp>
      <p:sp>
        <p:nvSpPr>
          <p:cNvPr id="154" name="Google Shape;154;p25"/>
          <p:cNvSpPr txBox="1">
            <a:spLocks noGrp="1"/>
          </p:cNvSpPr>
          <p:nvPr>
            <p:ph type="body" idx="1"/>
          </p:nvPr>
        </p:nvSpPr>
        <p:spPr>
          <a:xfrm>
            <a:off x="4711800" y="1827300"/>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Try this exercise:</a:t>
            </a:r>
            <a:endParaRPr>
              <a:solidFill>
                <a:schemeClr val="lt1"/>
              </a:solidFill>
            </a:endParaRPr>
          </a:p>
          <a:p>
            <a:pPr marL="457200" lvl="0" indent="-342900" algn="l" rtl="0">
              <a:spcBef>
                <a:spcPts val="1200"/>
              </a:spcBef>
              <a:spcAft>
                <a:spcPts val="0"/>
              </a:spcAft>
              <a:buClr>
                <a:schemeClr val="lt1"/>
              </a:buClr>
              <a:buSzPts val="1800"/>
              <a:buChar char="●"/>
            </a:pPr>
            <a:r>
              <a:rPr lang="en">
                <a:solidFill>
                  <a:schemeClr val="lt1"/>
                </a:solidFill>
              </a:rPr>
              <a:t>Run the </a:t>
            </a:r>
            <a:r>
              <a:rPr lang="en">
                <a:solidFill>
                  <a:schemeClr val="lt1"/>
                </a:solidFill>
                <a:highlight>
                  <a:schemeClr val="dk1"/>
                </a:highlight>
                <a:latin typeface="Courier New"/>
                <a:ea typeface="Courier New"/>
                <a:cs typeface="Courier New"/>
                <a:sym typeface="Courier New"/>
              </a:rPr>
              <a:t>$ ping</a:t>
            </a:r>
            <a:r>
              <a:rPr lang="en">
                <a:solidFill>
                  <a:schemeClr val="lt1"/>
                </a:solidFill>
              </a:rPr>
              <a:t> command with the </a:t>
            </a:r>
            <a:r>
              <a:rPr lang="en">
                <a:solidFill>
                  <a:schemeClr val="lt1"/>
                </a:solidFill>
                <a:highlight>
                  <a:schemeClr val="dk1"/>
                </a:highlight>
                <a:latin typeface="Courier New"/>
                <a:ea typeface="Courier New"/>
                <a:cs typeface="Courier New"/>
                <a:sym typeface="Courier New"/>
              </a:rPr>
              <a:t>-c 1</a:t>
            </a:r>
            <a:r>
              <a:rPr lang="en">
                <a:solidFill>
                  <a:schemeClr val="lt1"/>
                </a:solidFill>
              </a:rPr>
              <a:t> or </a:t>
            </a:r>
            <a:r>
              <a:rPr lang="en">
                <a:solidFill>
                  <a:schemeClr val="lt1"/>
                </a:solidFill>
                <a:highlight>
                  <a:schemeClr val="dk1"/>
                </a:highlight>
                <a:latin typeface="Courier New"/>
                <a:ea typeface="Courier New"/>
                <a:cs typeface="Courier New"/>
                <a:sym typeface="Courier New"/>
              </a:rPr>
              <a:t>-n 1</a:t>
            </a:r>
            <a:r>
              <a:rPr lang="en">
                <a:solidFill>
                  <a:schemeClr val="lt1"/>
                </a:solidFill>
              </a:rPr>
              <a:t> option. What differences do you notice?</a:t>
            </a:r>
            <a:endParaRPr>
              <a:solidFill>
                <a:schemeClr val="lt1"/>
              </a:solidFill>
            </a:endParaRPr>
          </a:p>
          <a:p>
            <a:pPr marL="457200" lvl="0" indent="-342900" algn="l" rtl="0">
              <a:spcBef>
                <a:spcPts val="1000"/>
              </a:spcBef>
              <a:spcAft>
                <a:spcPts val="0"/>
              </a:spcAft>
              <a:buClr>
                <a:schemeClr val="lt1"/>
              </a:buClr>
              <a:buSzPts val="1800"/>
              <a:buChar char="●"/>
            </a:pPr>
            <a:r>
              <a:rPr lang="en">
                <a:solidFill>
                  <a:schemeClr val="lt1"/>
                </a:solidFill>
              </a:rPr>
              <a:t>See how many jumps it takes you to get to youtube.com. In other words, trace the network route your packets take to get there.</a:t>
            </a:r>
            <a:endParaRPr>
              <a:solidFill>
                <a:schemeClr val="lt1"/>
              </a:solidFill>
            </a:endParaRPr>
          </a:p>
          <a:p>
            <a:pPr marL="0" lvl="0" indent="0" algn="l" rtl="0">
              <a:spcBef>
                <a:spcPts val="1200"/>
              </a:spcBef>
              <a:spcAft>
                <a:spcPts val="1200"/>
              </a:spcAft>
              <a:buNone/>
            </a:pP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311700" y="1054625"/>
            <a:ext cx="8520600" cy="471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Extra Step for Windows Users (without Unix)</a:t>
            </a:r>
            <a:endParaRPr>
              <a:solidFill>
                <a:schemeClr val="lt1"/>
              </a:solidFill>
            </a:endParaRPr>
          </a:p>
        </p:txBody>
      </p:sp>
      <p:sp>
        <p:nvSpPr>
          <p:cNvPr id="160" name="Google Shape;160;p26"/>
          <p:cNvSpPr txBox="1">
            <a:spLocks noGrp="1"/>
          </p:cNvSpPr>
          <p:nvPr>
            <p:ph type="body" idx="1"/>
          </p:nvPr>
        </p:nvSpPr>
        <p:spPr>
          <a:xfrm>
            <a:off x="311700" y="1698983"/>
            <a:ext cx="8520600" cy="2809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solidFill>
                  <a:srgbClr val="A4C2F4"/>
                </a:solidFill>
                <a:hlinkClick r:id="rId3">
                  <a:extLst>
                    <a:ext uri="{A12FA001-AC4F-418D-AE19-62706E023703}">
                      <ahyp:hlinkClr xmlns:ahyp="http://schemas.microsoft.com/office/drawing/2018/hyperlinkcolor" val="tx"/>
                    </a:ext>
                  </a:extLst>
                </a:hlinkClick>
              </a:rPr>
              <a:t>https://git-scm.com/download/win</a:t>
            </a:r>
            <a:endParaRPr>
              <a:solidFill>
                <a:srgbClr val="A4C2F4"/>
              </a:solidFill>
            </a:endParaRPr>
          </a:p>
          <a:p>
            <a:pPr marL="0" lvl="0" indent="0" algn="ctr" rtl="0">
              <a:spcBef>
                <a:spcPts val="1200"/>
              </a:spcBef>
              <a:spcAft>
                <a:spcPts val="0"/>
              </a:spcAft>
              <a:buNone/>
            </a:pPr>
            <a:endParaRPr>
              <a:solidFill>
                <a:srgbClr val="A4C2F4"/>
              </a:solidFill>
            </a:endParaRPr>
          </a:p>
          <a:p>
            <a:pPr marL="0" lvl="0" indent="0" algn="ctr" rtl="0">
              <a:spcBef>
                <a:spcPts val="1200"/>
              </a:spcBef>
              <a:spcAft>
                <a:spcPts val="1200"/>
              </a:spcAft>
              <a:buNone/>
            </a:pPr>
            <a:r>
              <a:rPr lang="en" sz="2400" b="1">
                <a:solidFill>
                  <a:schemeClr val="lt1"/>
                </a:solidFill>
              </a:rPr>
              <a:t>Git Bash </a:t>
            </a:r>
            <a:r>
              <a:rPr lang="en" sz="2400">
                <a:solidFill>
                  <a:schemeClr val="lt1"/>
                </a:solidFill>
              </a:rPr>
              <a:t>!</a:t>
            </a:r>
            <a:endParaRPr sz="24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64"/>
        <p:cNvGrpSpPr/>
        <p:nvPr/>
      </p:nvGrpSpPr>
      <p:grpSpPr>
        <a:xfrm>
          <a:off x="0" y="0"/>
          <a:ext cx="0" cy="0"/>
          <a:chOff x="0" y="0"/>
          <a:chExt cx="0" cy="0"/>
        </a:xfrm>
      </p:grpSpPr>
      <p:sp>
        <p:nvSpPr>
          <p:cNvPr id="165" name="Google Shape;165;p27"/>
          <p:cNvSpPr txBox="1">
            <a:spLocks noGrp="1"/>
          </p:cNvSpPr>
          <p:nvPr>
            <p:ph type="body" idx="1"/>
          </p:nvPr>
        </p:nvSpPr>
        <p:spPr>
          <a:xfrm>
            <a:off x="311700" y="778850"/>
            <a:ext cx="8520600" cy="4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We will write a bash script that gets all the IP addresses on the LAN. </a:t>
            </a:r>
            <a:endParaRPr>
              <a:solidFill>
                <a:schemeClr val="lt1"/>
              </a:solidFill>
              <a:highlight>
                <a:srgbClr val="000000"/>
              </a:highlight>
              <a:latin typeface="Courier New"/>
              <a:ea typeface="Courier New"/>
              <a:cs typeface="Courier New"/>
              <a:sym typeface="Courier New"/>
            </a:endParaRPr>
          </a:p>
          <a:p>
            <a:pPr marL="0" lvl="0" indent="0" algn="l" rtl="0">
              <a:lnSpc>
                <a:spcPct val="100000"/>
              </a:lnSpc>
              <a:spcBef>
                <a:spcPts val="1200"/>
              </a:spcBef>
              <a:spcAft>
                <a:spcPts val="0"/>
              </a:spcAft>
              <a:buNone/>
            </a:pPr>
            <a:r>
              <a:rPr lang="en">
                <a:solidFill>
                  <a:schemeClr val="lt1"/>
                </a:solidFill>
                <a:highlight>
                  <a:srgbClr val="000000"/>
                </a:highlight>
                <a:latin typeface="Courier New"/>
                <a:ea typeface="Courier New"/>
                <a:cs typeface="Courier New"/>
                <a:sym typeface="Courier New"/>
              </a:rPr>
              <a:t>  </a:t>
            </a:r>
            <a:endParaRPr>
              <a:solidFill>
                <a:srgbClr val="000000"/>
              </a:solidFill>
              <a:highlight>
                <a:srgbClr val="000000"/>
              </a:highlight>
              <a:latin typeface="Courier New"/>
              <a:ea typeface="Courier New"/>
              <a:cs typeface="Courier New"/>
              <a:sym typeface="Courier New"/>
            </a:endParaRPr>
          </a:p>
          <a:p>
            <a:pPr marL="0" lvl="0" indent="0" algn="l" rtl="0">
              <a:spcBef>
                <a:spcPts val="0"/>
              </a:spcBef>
              <a:spcAft>
                <a:spcPts val="0"/>
              </a:spcAft>
              <a:buNone/>
            </a:pPr>
            <a:endParaRPr>
              <a:solidFill>
                <a:schemeClr val="lt1"/>
              </a:solidFill>
            </a:endParaRPr>
          </a:p>
        </p:txBody>
      </p:sp>
      <p:sp>
        <p:nvSpPr>
          <p:cNvPr id="166" name="Google Shape;166;p27"/>
          <p:cNvSpPr txBox="1">
            <a:spLocks noGrp="1"/>
          </p:cNvSpPr>
          <p:nvPr>
            <p:ph type="title"/>
          </p:nvPr>
        </p:nvSpPr>
        <p:spPr>
          <a:xfrm>
            <a:off x="9213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Scripting Exercise</a:t>
            </a:r>
            <a:endParaRPr b="1">
              <a:solidFill>
                <a:schemeClr val="lt1"/>
              </a:solidFill>
            </a:endParaRPr>
          </a:p>
        </p:txBody>
      </p:sp>
      <p:pic>
        <p:nvPicPr>
          <p:cNvPr id="167" name="Google Shape;167;p27"/>
          <p:cNvPicPr preferRelativeResize="0"/>
          <p:nvPr/>
        </p:nvPicPr>
        <p:blipFill>
          <a:blip r:embed="rId3">
            <a:alphaModFix amt="40000"/>
          </a:blip>
          <a:stretch>
            <a:fillRect/>
          </a:stretch>
        </p:blipFill>
        <p:spPr>
          <a:xfrm>
            <a:off x="407048" y="344174"/>
            <a:ext cx="469575" cy="469600"/>
          </a:xfrm>
          <a:prstGeom prst="rect">
            <a:avLst/>
          </a:prstGeom>
          <a:noFill/>
          <a:ln>
            <a:noFill/>
          </a:ln>
        </p:spPr>
      </p:pic>
      <p:sp>
        <p:nvSpPr>
          <p:cNvPr id="168" name="Google Shape;168;p27"/>
          <p:cNvSpPr txBox="1"/>
          <p:nvPr/>
        </p:nvSpPr>
        <p:spPr>
          <a:xfrm>
            <a:off x="368950" y="1475775"/>
            <a:ext cx="8471100" cy="5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 Get the local IP address and subnet                      </a:t>
            </a:r>
            <a:r>
              <a:rPr lang="en" sz="1800">
                <a:highlight>
                  <a:srgbClr val="000000"/>
                </a:highlight>
                <a:latin typeface="Courier New"/>
                <a:ea typeface="Courier New"/>
                <a:cs typeface="Courier New"/>
                <a:sym typeface="Courier New"/>
              </a:rPr>
              <a:t>|</a:t>
            </a:r>
            <a:endParaRPr sz="1800">
              <a:highlight>
                <a:srgbClr val="000000"/>
              </a:highlight>
              <a:latin typeface="Courier New"/>
              <a:ea typeface="Courier New"/>
              <a:cs typeface="Courier New"/>
              <a:sym typeface="Courier New"/>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169" name="Google Shape;169;p27"/>
          <p:cNvSpPr txBox="1"/>
          <p:nvPr/>
        </p:nvSpPr>
        <p:spPr>
          <a:xfrm>
            <a:off x="407050" y="1754075"/>
            <a:ext cx="8471100" cy="349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local</a:t>
            </a:r>
            <a:r>
              <a:rPr lang="en" sz="1800" u="sng">
                <a:solidFill>
                  <a:schemeClr val="lt1"/>
                </a:solidFill>
                <a:highlight>
                  <a:srgbClr val="000000"/>
                </a:highlight>
                <a:latin typeface="Courier New"/>
                <a:ea typeface="Courier New"/>
                <a:cs typeface="Courier New"/>
                <a:sym typeface="Courier New"/>
              </a:rPr>
              <a:t>_</a:t>
            </a:r>
            <a:r>
              <a:rPr lang="en" sz="1800">
                <a:solidFill>
                  <a:schemeClr val="lt1"/>
                </a:solidFill>
                <a:highlight>
                  <a:srgbClr val="000000"/>
                </a:highlight>
                <a:latin typeface="Courier New"/>
                <a:ea typeface="Courier New"/>
                <a:cs typeface="Courier New"/>
                <a:sym typeface="Courier New"/>
              </a:rPr>
              <a:t>ip=$(ifconfig | grep </a:t>
            </a:r>
            <a:r>
              <a:rPr lang="en" sz="1800">
                <a:solidFill>
                  <a:srgbClr val="6AA84F"/>
                </a:solidFill>
                <a:highlight>
                  <a:srgbClr val="000000"/>
                </a:highlight>
                <a:latin typeface="Courier New"/>
                <a:ea typeface="Courier New"/>
                <a:cs typeface="Courier New"/>
                <a:sym typeface="Courier New"/>
              </a:rPr>
              <a:t>'inet '</a:t>
            </a:r>
            <a:r>
              <a:rPr lang="en" sz="1800">
                <a:solidFill>
                  <a:schemeClr val="lt1"/>
                </a:solidFill>
                <a:highlight>
                  <a:srgbClr val="000000"/>
                </a:highlight>
                <a:latin typeface="Courier New"/>
                <a:ea typeface="Courier New"/>
                <a:cs typeface="Courier New"/>
                <a:sym typeface="Courier New"/>
              </a:rPr>
              <a:t> | grep -v </a:t>
            </a:r>
            <a:r>
              <a:rPr lang="en" sz="1800">
                <a:solidFill>
                  <a:srgbClr val="6AA84F"/>
                </a:solidFill>
                <a:highlight>
                  <a:srgbClr val="000000"/>
                </a:highlight>
                <a:latin typeface="Courier New"/>
                <a:ea typeface="Courier New"/>
                <a:cs typeface="Courier New"/>
                <a:sym typeface="Courier New"/>
              </a:rPr>
              <a:t>'127.0.0.1'</a:t>
            </a:r>
            <a:r>
              <a:rPr lang="en" sz="1800">
                <a:solidFill>
                  <a:schemeClr val="lt1"/>
                </a:solidFill>
                <a:highlight>
                  <a:srgbClr val="000000"/>
                </a:highlight>
                <a:latin typeface="Courier New"/>
                <a:ea typeface="Courier New"/>
                <a:cs typeface="Courier New"/>
                <a:sym typeface="Courier New"/>
              </a:rPr>
              <a:t> | </a:t>
            </a:r>
            <a:r>
              <a:rPr lang="en" sz="1800">
                <a:highlight>
                  <a:srgbClr val="000000"/>
                </a:highlight>
                <a:latin typeface="Courier New"/>
                <a:ea typeface="Courier New"/>
                <a:cs typeface="Courier New"/>
                <a:sym typeface="Courier New"/>
              </a:rPr>
              <a:t>|</a:t>
            </a:r>
            <a:r>
              <a:rPr lang="en" sz="1800">
                <a:solidFill>
                  <a:schemeClr val="lt1"/>
                </a:solidFill>
                <a:highlight>
                  <a:srgbClr val="000000"/>
                </a:highlight>
                <a:latin typeface="Courier New"/>
                <a:ea typeface="Courier New"/>
                <a:cs typeface="Courier New"/>
                <a:sym typeface="Courier New"/>
              </a:rPr>
              <a:t> </a:t>
            </a:r>
            <a:endParaRPr sz="1800">
              <a:solidFill>
                <a:schemeClr val="lt1"/>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awk </a:t>
            </a:r>
            <a:r>
              <a:rPr lang="en" sz="1800">
                <a:solidFill>
                  <a:srgbClr val="6AA84F"/>
                </a:solidFill>
                <a:highlight>
                  <a:srgbClr val="000000"/>
                </a:highlight>
                <a:latin typeface="Courier New"/>
                <a:ea typeface="Courier New"/>
                <a:cs typeface="Courier New"/>
                <a:sym typeface="Courier New"/>
              </a:rPr>
              <a:t>'{print $2}'</a:t>
            </a:r>
            <a:r>
              <a:rPr lang="en" sz="1800">
                <a:solidFill>
                  <a:schemeClr val="lt1"/>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lt1"/>
              </a:solidFill>
              <a:highlight>
                <a:srgbClr val="000000"/>
              </a:highlight>
              <a:latin typeface="Courier New"/>
              <a:ea typeface="Courier New"/>
              <a:cs typeface="Courier New"/>
              <a:sym typeface="Courier New"/>
            </a:endParaRPr>
          </a:p>
          <a:p>
            <a:pPr marL="0" lvl="0" indent="0" algn="l" rtl="0">
              <a:spcBef>
                <a:spcPts val="0"/>
              </a:spcBef>
              <a:spcAft>
                <a:spcPts val="0"/>
              </a:spcAft>
              <a:buNone/>
            </a:pPr>
            <a:endParaRPr sz="1800">
              <a:solidFill>
                <a:schemeClr val="lt1"/>
              </a:solidFill>
              <a:highlight>
                <a:srgbClr val="000000"/>
              </a:highlight>
              <a:latin typeface="Courier New"/>
              <a:ea typeface="Courier New"/>
              <a:cs typeface="Courier New"/>
              <a:sym typeface="Courier New"/>
            </a:endParaRPr>
          </a:p>
          <a:p>
            <a:pPr marL="0" lvl="0" indent="0" algn="l" rtl="0">
              <a:spcBef>
                <a:spcPts val="0"/>
              </a:spcBef>
              <a:spcAft>
                <a:spcPts val="0"/>
              </a:spcAft>
              <a:buNone/>
            </a:pPr>
            <a:endParaRPr sz="1800">
              <a:solidFill>
                <a:schemeClr val="lt1"/>
              </a:solidFill>
              <a:highlight>
                <a:srgbClr val="000000"/>
              </a:highlight>
              <a:latin typeface="Courier New"/>
              <a:ea typeface="Courier New"/>
              <a:cs typeface="Courier New"/>
              <a:sym typeface="Courier New"/>
            </a:endParaRPr>
          </a:p>
          <a:p>
            <a:pPr marL="0" lvl="0" indent="0" algn="l" rtl="0">
              <a:spcBef>
                <a:spcPts val="0"/>
              </a:spcBef>
              <a:spcAft>
                <a:spcPts val="0"/>
              </a:spcAft>
              <a:buNone/>
            </a:pPr>
            <a:endParaRPr sz="1800">
              <a:solidFill>
                <a:schemeClr val="lt1"/>
              </a:solidFill>
              <a:latin typeface="Proxima Nova"/>
              <a:ea typeface="Proxima Nova"/>
              <a:cs typeface="Proxima Nova"/>
              <a:sym typeface="Proxima Nova"/>
            </a:endParaRPr>
          </a:p>
          <a:p>
            <a:pPr marL="0" lvl="0" indent="0" algn="l" rtl="0">
              <a:spcBef>
                <a:spcPts val="0"/>
              </a:spcBef>
              <a:spcAft>
                <a:spcPts val="0"/>
              </a:spcAft>
              <a:buNone/>
            </a:pPr>
            <a:r>
              <a:rPr lang="en" sz="1800">
                <a:solidFill>
                  <a:schemeClr val="lt1"/>
                </a:solidFill>
                <a:latin typeface="Proxima Nova"/>
                <a:ea typeface="Proxima Nova"/>
                <a:cs typeface="Proxima Nova"/>
                <a:sym typeface="Proxima Nova"/>
              </a:rPr>
              <a:t>Windows:</a:t>
            </a:r>
            <a:endParaRPr sz="1800">
              <a:solidFill>
                <a:schemeClr val="lt1"/>
              </a:solidFill>
              <a:latin typeface="Proxima Nova"/>
              <a:ea typeface="Proxima Nova"/>
              <a:cs typeface="Proxima Nova"/>
              <a:sym typeface="Proxima Nova"/>
            </a:endParaRPr>
          </a:p>
          <a:p>
            <a:pPr marL="0" lvl="0" indent="0" algn="l"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 Get the local IP address and subnet                      </a:t>
            </a:r>
            <a:r>
              <a:rPr lang="en" sz="1800">
                <a:highlight>
                  <a:srgbClr val="000000"/>
                </a:highlight>
                <a:latin typeface="Courier New"/>
                <a:ea typeface="Courier New"/>
                <a:cs typeface="Courier New"/>
                <a:sym typeface="Courier New"/>
              </a:rPr>
              <a:t>|</a:t>
            </a:r>
            <a:endParaRPr sz="1800">
              <a:solidFill>
                <a:schemeClr val="lt1"/>
              </a:solidFill>
              <a:highlight>
                <a:srgbClr val="000000"/>
              </a:highlight>
              <a:latin typeface="Courier New"/>
              <a:ea typeface="Courier New"/>
              <a:cs typeface="Courier New"/>
              <a:sym typeface="Courier New"/>
            </a:endParaRPr>
          </a:p>
          <a:p>
            <a:pPr marL="0" lvl="0" indent="0" algn="l"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local_ip=$(ipconfig | grep -E </a:t>
            </a:r>
            <a:r>
              <a:rPr lang="en" sz="1800">
                <a:solidFill>
                  <a:srgbClr val="6AA84F"/>
                </a:solidFill>
                <a:highlight>
                  <a:srgbClr val="000000"/>
                </a:highlight>
                <a:latin typeface="Courier New"/>
                <a:ea typeface="Courier New"/>
                <a:cs typeface="Courier New"/>
                <a:sym typeface="Courier New"/>
              </a:rPr>
              <a:t>'IPv4 Address.*: [0-9.]+'</a:t>
            </a:r>
            <a:r>
              <a:rPr lang="en" sz="1800">
                <a:solidFill>
                  <a:schemeClr val="lt1"/>
                </a:solidFill>
                <a:highlight>
                  <a:srgbClr val="000000"/>
                </a:highlight>
                <a:latin typeface="Courier New"/>
                <a:ea typeface="Courier New"/>
                <a:cs typeface="Courier New"/>
                <a:sym typeface="Courier New"/>
              </a:rPr>
              <a:t> |  </a:t>
            </a:r>
            <a:r>
              <a:rPr lang="en" sz="1800">
                <a:highlight>
                  <a:srgbClr val="000000"/>
                </a:highlight>
                <a:latin typeface="Courier New"/>
                <a:ea typeface="Courier New"/>
                <a:cs typeface="Courier New"/>
                <a:sym typeface="Courier New"/>
              </a:rPr>
              <a:t>|</a:t>
            </a:r>
            <a:r>
              <a:rPr lang="en" sz="1800">
                <a:solidFill>
                  <a:schemeClr val="lt1"/>
                </a:solidFill>
                <a:highlight>
                  <a:srgbClr val="000000"/>
                </a:highlight>
                <a:latin typeface="Courier New"/>
                <a:ea typeface="Courier New"/>
                <a:cs typeface="Courier New"/>
                <a:sym typeface="Courier New"/>
              </a:rPr>
              <a:t> awk </a:t>
            </a:r>
            <a:r>
              <a:rPr lang="en" sz="1800">
                <a:solidFill>
                  <a:srgbClr val="6AA84F"/>
                </a:solidFill>
                <a:highlight>
                  <a:srgbClr val="000000"/>
                </a:highlight>
                <a:latin typeface="Courier New"/>
                <a:ea typeface="Courier New"/>
                <a:cs typeface="Courier New"/>
                <a:sym typeface="Courier New"/>
              </a:rPr>
              <a:t>'{print $NF}'</a:t>
            </a:r>
            <a:r>
              <a:rPr lang="en" sz="1800">
                <a:solidFill>
                  <a:schemeClr val="lt1"/>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lt1"/>
              </a:solidFill>
              <a:highlight>
                <a:srgbClr val="000000"/>
              </a:highlight>
              <a:latin typeface="Courier New"/>
              <a:ea typeface="Courier New"/>
              <a:cs typeface="Courier New"/>
              <a:sym typeface="Courier New"/>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170" name="Google Shape;170;p27"/>
          <p:cNvSpPr txBox="1"/>
          <p:nvPr/>
        </p:nvSpPr>
        <p:spPr>
          <a:xfrm>
            <a:off x="382300" y="2459650"/>
            <a:ext cx="8520600" cy="222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subnet=$(ifconfig | grep </a:t>
            </a:r>
            <a:r>
              <a:rPr lang="en" sz="1800">
                <a:solidFill>
                  <a:srgbClr val="6AA84F"/>
                </a:solidFill>
                <a:highlight>
                  <a:srgbClr val="000000"/>
                </a:highlight>
                <a:latin typeface="Courier New"/>
                <a:ea typeface="Courier New"/>
                <a:cs typeface="Courier New"/>
                <a:sym typeface="Courier New"/>
              </a:rPr>
              <a:t>'inet '</a:t>
            </a:r>
            <a:r>
              <a:rPr lang="en" sz="1800">
                <a:solidFill>
                  <a:schemeClr val="lt1"/>
                </a:solidFill>
                <a:highlight>
                  <a:srgbClr val="000000"/>
                </a:highlight>
                <a:latin typeface="Courier New"/>
                <a:ea typeface="Courier New"/>
                <a:cs typeface="Courier New"/>
                <a:sym typeface="Courier New"/>
              </a:rPr>
              <a:t> | grep -v </a:t>
            </a:r>
            <a:r>
              <a:rPr lang="en" sz="1800">
                <a:solidFill>
                  <a:srgbClr val="6AA84F"/>
                </a:solidFill>
                <a:highlight>
                  <a:srgbClr val="000000"/>
                </a:highlight>
                <a:latin typeface="Courier New"/>
                <a:ea typeface="Courier New"/>
                <a:cs typeface="Courier New"/>
                <a:sym typeface="Courier New"/>
              </a:rPr>
              <a:t>'127.0.0.1'</a:t>
            </a:r>
            <a:r>
              <a:rPr lang="en" sz="1800">
                <a:solidFill>
                  <a:schemeClr val="lt1"/>
                </a:solidFill>
                <a:highlight>
                  <a:srgbClr val="000000"/>
                </a:highlight>
                <a:latin typeface="Courier New"/>
                <a:ea typeface="Courier New"/>
                <a:cs typeface="Courier New"/>
                <a:sym typeface="Courier New"/>
              </a:rPr>
              <a:t> | awk </a:t>
            </a:r>
            <a:r>
              <a:rPr lang="en" sz="1800">
                <a:solidFill>
                  <a:srgbClr val="6AA84F"/>
                </a:solidFill>
                <a:highlight>
                  <a:srgbClr val="000000"/>
                </a:highlight>
                <a:latin typeface="Courier New"/>
                <a:ea typeface="Courier New"/>
                <a:cs typeface="Courier New"/>
                <a:sym typeface="Courier New"/>
              </a:rPr>
              <a:t>'{print $4}'</a:t>
            </a:r>
            <a:r>
              <a:rPr lang="en" sz="1800">
                <a:solidFill>
                  <a:schemeClr val="lt1"/>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lt1"/>
              </a:solidFill>
              <a:latin typeface="Proxima Nova"/>
              <a:ea typeface="Proxima Nova"/>
              <a:cs typeface="Proxima Nova"/>
              <a:sym typeface="Proxima Nova"/>
            </a:endParaRPr>
          </a:p>
          <a:p>
            <a:pPr marL="0" lvl="0" indent="0" algn="l" rtl="0">
              <a:spcBef>
                <a:spcPts val="0"/>
              </a:spcBef>
              <a:spcAft>
                <a:spcPts val="0"/>
              </a:spcAft>
              <a:buNone/>
            </a:pPr>
            <a:endParaRPr sz="1800">
              <a:solidFill>
                <a:schemeClr val="lt1"/>
              </a:solidFill>
              <a:latin typeface="Proxima Nova"/>
              <a:ea typeface="Proxima Nova"/>
              <a:cs typeface="Proxima Nova"/>
              <a:sym typeface="Proxima Nova"/>
            </a:endParaRPr>
          </a:p>
          <a:p>
            <a:pPr marL="0" lvl="0" indent="0" algn="l" rtl="0">
              <a:spcBef>
                <a:spcPts val="0"/>
              </a:spcBef>
              <a:spcAft>
                <a:spcPts val="0"/>
              </a:spcAft>
              <a:buNone/>
            </a:pPr>
            <a:endParaRPr sz="1800">
              <a:solidFill>
                <a:schemeClr val="lt1"/>
              </a:solidFill>
              <a:latin typeface="Proxima Nova"/>
              <a:ea typeface="Proxima Nova"/>
              <a:cs typeface="Proxima Nova"/>
              <a:sym typeface="Proxima Nova"/>
            </a:endParaRPr>
          </a:p>
          <a:p>
            <a:pPr marL="0" lvl="0" indent="0" algn="l" rtl="0">
              <a:spcBef>
                <a:spcPts val="0"/>
              </a:spcBef>
              <a:spcAft>
                <a:spcPts val="0"/>
              </a:spcAft>
              <a:buNone/>
            </a:pPr>
            <a:endParaRPr sz="1800">
              <a:solidFill>
                <a:schemeClr val="lt1"/>
              </a:solidFill>
              <a:latin typeface="Proxima Nova"/>
              <a:ea typeface="Proxima Nova"/>
              <a:cs typeface="Proxima Nova"/>
              <a:sym typeface="Proxima Nova"/>
            </a:endParaRPr>
          </a:p>
          <a:p>
            <a:pPr marL="0" lvl="0" indent="0" algn="l" rtl="0">
              <a:spcBef>
                <a:spcPts val="0"/>
              </a:spcBef>
              <a:spcAft>
                <a:spcPts val="0"/>
              </a:spcAft>
              <a:buNone/>
            </a:pPr>
            <a:endParaRPr sz="1800">
              <a:solidFill>
                <a:schemeClr val="lt1"/>
              </a:solidFill>
              <a:latin typeface="Proxima Nova"/>
              <a:ea typeface="Proxima Nova"/>
              <a:cs typeface="Proxima Nova"/>
              <a:sym typeface="Proxima Nova"/>
            </a:endParaRPr>
          </a:p>
          <a:p>
            <a:pPr marL="0" lvl="0" indent="0" algn="l" rtl="0">
              <a:spcBef>
                <a:spcPts val="0"/>
              </a:spcBef>
              <a:spcAft>
                <a:spcPts val="0"/>
              </a:spcAft>
              <a:buNone/>
            </a:pPr>
            <a:endParaRPr sz="1800">
              <a:solidFill>
                <a:schemeClr val="lt1"/>
              </a:solidFill>
              <a:latin typeface="Proxima Nova"/>
              <a:ea typeface="Proxima Nova"/>
              <a:cs typeface="Proxima Nova"/>
              <a:sym typeface="Proxima Nova"/>
            </a:endParaRPr>
          </a:p>
          <a:p>
            <a:pPr marL="0" lvl="0" indent="0" algn="l"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subnet=$(ipconfig | grep -E </a:t>
            </a:r>
            <a:r>
              <a:rPr lang="en" sz="1800">
                <a:solidFill>
                  <a:srgbClr val="6AA84F"/>
                </a:solidFill>
                <a:highlight>
                  <a:srgbClr val="000000"/>
                </a:highlight>
                <a:latin typeface="Courier New"/>
                <a:ea typeface="Courier New"/>
                <a:cs typeface="Courier New"/>
                <a:sym typeface="Courier New"/>
              </a:rPr>
              <a:t>'Subnet Mask.*: [0-9.]+'</a:t>
            </a:r>
            <a:r>
              <a:rPr lang="en" sz="1800">
                <a:solidFill>
                  <a:schemeClr val="lt1"/>
                </a:solidFill>
                <a:highlight>
                  <a:srgbClr val="000000"/>
                </a:highlight>
                <a:latin typeface="Courier New"/>
                <a:ea typeface="Courier New"/>
                <a:cs typeface="Courier New"/>
                <a:sym typeface="Courier New"/>
              </a:rPr>
              <a:t> | awk </a:t>
            </a:r>
            <a:r>
              <a:rPr lang="en" sz="1800">
                <a:highlight>
                  <a:srgbClr val="000000"/>
                </a:highlight>
                <a:latin typeface="Courier New"/>
                <a:ea typeface="Courier New"/>
                <a:cs typeface="Courier New"/>
                <a:sym typeface="Courier New"/>
              </a:rPr>
              <a:t>|</a:t>
            </a:r>
            <a:r>
              <a:rPr lang="en" sz="1800">
                <a:solidFill>
                  <a:schemeClr val="lt1"/>
                </a:solidFill>
                <a:highlight>
                  <a:srgbClr val="000000"/>
                </a:highlight>
                <a:latin typeface="Courier New"/>
                <a:ea typeface="Courier New"/>
                <a:cs typeface="Courier New"/>
                <a:sym typeface="Courier New"/>
              </a:rPr>
              <a:t> </a:t>
            </a:r>
            <a:r>
              <a:rPr lang="en" sz="1800">
                <a:solidFill>
                  <a:srgbClr val="6AA84F"/>
                </a:solidFill>
                <a:highlight>
                  <a:srgbClr val="000000"/>
                </a:highlight>
                <a:latin typeface="Courier New"/>
                <a:ea typeface="Courier New"/>
                <a:cs typeface="Courier New"/>
                <a:sym typeface="Courier New"/>
              </a:rPr>
              <a:t>'{print $NF}'</a:t>
            </a:r>
            <a:r>
              <a:rPr lang="en" sz="1800">
                <a:solidFill>
                  <a:schemeClr val="lt1"/>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a:latin typeface="Proxima Nova"/>
              <a:ea typeface="Proxima Nova"/>
              <a:cs typeface="Proxima Nova"/>
              <a:sym typeface="Proxima Nova"/>
            </a:endParaRPr>
          </a:p>
          <a:p>
            <a:pPr marL="0" lvl="0" indent="0" algn="l" rtl="0">
              <a:spcBef>
                <a:spcPts val="0"/>
              </a:spcBef>
              <a:spcAft>
                <a:spcPts val="0"/>
              </a:spcAft>
              <a:buNone/>
            </a:pPr>
            <a:endParaRPr sz="1800">
              <a:solidFill>
                <a:schemeClr val="lt1"/>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additive="base">
                                        <p:cTn id="7" dur="1000"/>
                                        <p:tgtEl>
                                          <p:spTgt spid="16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 calcmode="lin" valueType="num">
                                      <p:cBhvr additive="base">
                                        <p:cTn id="12" dur="1000"/>
                                        <p:tgtEl>
                                          <p:spTgt spid="16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 calcmode="lin" valueType="num">
                                      <p:cBhvr additive="base">
                                        <p:cTn id="17" dur="1000"/>
                                        <p:tgtEl>
                                          <p:spTgt spid="1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74"/>
        <p:cNvGrpSpPr/>
        <p:nvPr/>
      </p:nvGrpSpPr>
      <p:grpSpPr>
        <a:xfrm>
          <a:off x="0" y="0"/>
          <a:ext cx="0" cy="0"/>
          <a:chOff x="0" y="0"/>
          <a:chExt cx="0" cy="0"/>
        </a:xfrm>
      </p:grpSpPr>
      <p:sp>
        <p:nvSpPr>
          <p:cNvPr id="175" name="Google Shape;175;p28"/>
          <p:cNvSpPr txBox="1">
            <a:spLocks noGrp="1"/>
          </p:cNvSpPr>
          <p:nvPr>
            <p:ph type="body" idx="1"/>
          </p:nvPr>
        </p:nvSpPr>
        <p:spPr>
          <a:xfrm>
            <a:off x="311700" y="1083650"/>
            <a:ext cx="8520600" cy="14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Now we can write the part that actually displays the existent addresses:</a:t>
            </a:r>
            <a:endParaRPr>
              <a:solidFill>
                <a:schemeClr val="lt1"/>
              </a:solidFill>
            </a:endParaRPr>
          </a:p>
          <a:p>
            <a:pPr marL="0" lvl="0" indent="0" algn="ctr" rtl="0">
              <a:lnSpc>
                <a:spcPct val="100000"/>
              </a:lnSpc>
              <a:spcBef>
                <a:spcPts val="1200"/>
              </a:spcBef>
              <a:spcAft>
                <a:spcPts val="0"/>
              </a:spcAft>
              <a:buNone/>
            </a:pPr>
            <a:endParaRPr>
              <a:solidFill>
                <a:srgbClr val="999999"/>
              </a:solidFill>
              <a:highlight>
                <a:srgbClr val="000000"/>
              </a:highlight>
              <a:latin typeface="Courier New"/>
              <a:ea typeface="Courier New"/>
              <a:cs typeface="Courier New"/>
              <a:sym typeface="Courier New"/>
            </a:endParaRPr>
          </a:p>
          <a:p>
            <a:pPr marL="0" lvl="0" indent="0" algn="ctr" rtl="0">
              <a:lnSpc>
                <a:spcPct val="100000"/>
              </a:lnSpc>
              <a:spcBef>
                <a:spcPts val="0"/>
              </a:spcBef>
              <a:spcAft>
                <a:spcPts val="0"/>
              </a:spcAft>
              <a:buNone/>
            </a:pPr>
            <a:r>
              <a:rPr lang="en">
                <a:solidFill>
                  <a:srgbClr val="999999"/>
                </a:solidFill>
                <a:highlight>
                  <a:srgbClr val="000000"/>
                </a:highlight>
                <a:latin typeface="Courier New"/>
                <a:ea typeface="Courier New"/>
                <a:cs typeface="Courier New"/>
                <a:sym typeface="Courier New"/>
              </a:rPr>
              <a:t># Generate the network range                        </a:t>
            </a:r>
            <a:r>
              <a:rPr lang="en">
                <a:solidFill>
                  <a:srgbClr val="000000"/>
                </a:solidFill>
                <a:highlight>
                  <a:srgbClr val="000000"/>
                </a:highlight>
                <a:latin typeface="Courier New"/>
                <a:ea typeface="Courier New"/>
                <a:cs typeface="Courier New"/>
                <a:sym typeface="Courier New"/>
              </a:rPr>
              <a:t>|</a:t>
            </a:r>
            <a:endParaRPr>
              <a:solidFill>
                <a:srgbClr val="999999"/>
              </a:solidFill>
              <a:highlight>
                <a:srgbClr val="000000"/>
              </a:highlight>
              <a:latin typeface="Courier New"/>
              <a:ea typeface="Courier New"/>
              <a:cs typeface="Courier New"/>
              <a:sym typeface="Courier New"/>
            </a:endParaRPr>
          </a:p>
          <a:p>
            <a:pPr marL="0" lvl="0" indent="0" algn="ctr" rtl="0">
              <a:lnSpc>
                <a:spcPct val="100000"/>
              </a:lnSpc>
              <a:spcBef>
                <a:spcPts val="0"/>
              </a:spcBef>
              <a:spcAft>
                <a:spcPts val="0"/>
              </a:spcAft>
              <a:buNone/>
            </a:pPr>
            <a:endParaRPr>
              <a:solidFill>
                <a:schemeClr val="lt1"/>
              </a:solidFill>
              <a:highlight>
                <a:srgbClr val="000000"/>
              </a:highlight>
              <a:latin typeface="Courier New"/>
              <a:ea typeface="Courier New"/>
              <a:cs typeface="Courier New"/>
              <a:sym typeface="Courier New"/>
            </a:endParaRPr>
          </a:p>
          <a:p>
            <a:pPr marL="0" lvl="0" indent="0" algn="l" rtl="0">
              <a:spcBef>
                <a:spcPts val="0"/>
              </a:spcBef>
              <a:spcAft>
                <a:spcPts val="0"/>
              </a:spcAft>
              <a:buNone/>
            </a:pPr>
            <a:endParaRPr>
              <a:solidFill>
                <a:schemeClr val="lt1"/>
              </a:solidFill>
            </a:endParaRPr>
          </a:p>
          <a:p>
            <a:pPr marL="0" lvl="0" indent="0" algn="l" rtl="0">
              <a:spcBef>
                <a:spcPts val="1200"/>
              </a:spcBef>
              <a:spcAft>
                <a:spcPts val="1200"/>
              </a:spcAft>
              <a:buNone/>
            </a:pPr>
            <a:endParaRPr>
              <a:solidFill>
                <a:schemeClr val="lt1"/>
              </a:solidFill>
            </a:endParaRPr>
          </a:p>
        </p:txBody>
      </p:sp>
      <p:sp>
        <p:nvSpPr>
          <p:cNvPr id="176" name="Google Shape;176;p28"/>
          <p:cNvSpPr txBox="1">
            <a:spLocks noGrp="1"/>
          </p:cNvSpPr>
          <p:nvPr>
            <p:ph type="title"/>
          </p:nvPr>
        </p:nvSpPr>
        <p:spPr>
          <a:xfrm>
            <a:off x="9975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Scripting Exercise - Pt 2</a:t>
            </a:r>
            <a:endParaRPr b="1">
              <a:solidFill>
                <a:schemeClr val="lt1"/>
              </a:solidFill>
            </a:endParaRPr>
          </a:p>
        </p:txBody>
      </p:sp>
      <p:pic>
        <p:nvPicPr>
          <p:cNvPr id="177" name="Google Shape;177;p28"/>
          <p:cNvPicPr preferRelativeResize="0"/>
          <p:nvPr/>
        </p:nvPicPr>
        <p:blipFill>
          <a:blip r:embed="rId3">
            <a:alphaModFix amt="40000"/>
          </a:blip>
          <a:stretch>
            <a:fillRect/>
          </a:stretch>
        </p:blipFill>
        <p:spPr>
          <a:xfrm>
            <a:off x="407048" y="496574"/>
            <a:ext cx="469575" cy="469600"/>
          </a:xfrm>
          <a:prstGeom prst="rect">
            <a:avLst/>
          </a:prstGeom>
          <a:noFill/>
          <a:ln>
            <a:noFill/>
          </a:ln>
        </p:spPr>
      </p:pic>
      <p:sp>
        <p:nvSpPr>
          <p:cNvPr id="178" name="Google Shape;178;p28"/>
          <p:cNvSpPr txBox="1"/>
          <p:nvPr/>
        </p:nvSpPr>
        <p:spPr>
          <a:xfrm>
            <a:off x="311700" y="2067500"/>
            <a:ext cx="8520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IFS=</a:t>
            </a:r>
            <a:r>
              <a:rPr lang="en" sz="1800">
                <a:solidFill>
                  <a:srgbClr val="6AA84F"/>
                </a:solidFill>
                <a:highlight>
                  <a:srgbClr val="000000"/>
                </a:highlight>
                <a:latin typeface="Courier New"/>
                <a:ea typeface="Courier New"/>
                <a:cs typeface="Courier New"/>
                <a:sym typeface="Courier New"/>
              </a:rPr>
              <a:t>'.'</a:t>
            </a:r>
            <a:r>
              <a:rPr lang="en" sz="1800">
                <a:solidFill>
                  <a:schemeClr val="lt1"/>
                </a:solidFill>
                <a:highlight>
                  <a:srgbClr val="000000"/>
                </a:highlight>
                <a:latin typeface="Courier New"/>
                <a:ea typeface="Courier New"/>
                <a:cs typeface="Courier New"/>
                <a:sym typeface="Courier New"/>
              </a:rPr>
              <a:t> </a:t>
            </a:r>
            <a:r>
              <a:rPr lang="en" sz="1800">
                <a:solidFill>
                  <a:srgbClr val="E69138"/>
                </a:solidFill>
                <a:highlight>
                  <a:srgbClr val="000000"/>
                </a:highlight>
                <a:latin typeface="Courier New"/>
                <a:ea typeface="Courier New"/>
                <a:cs typeface="Courier New"/>
                <a:sym typeface="Courier New"/>
              </a:rPr>
              <a:t>read</a:t>
            </a:r>
            <a:r>
              <a:rPr lang="en" sz="1800">
                <a:solidFill>
                  <a:schemeClr val="lt1"/>
                </a:solidFill>
                <a:highlight>
                  <a:srgbClr val="000000"/>
                </a:highlight>
                <a:latin typeface="Courier New"/>
                <a:ea typeface="Courier New"/>
                <a:cs typeface="Courier New"/>
                <a:sym typeface="Courier New"/>
              </a:rPr>
              <a:t> -r -a octets &lt;&lt;&lt; </a:t>
            </a:r>
            <a:r>
              <a:rPr lang="en" sz="1800">
                <a:solidFill>
                  <a:srgbClr val="6AA84F"/>
                </a:solidFill>
                <a:highlight>
                  <a:srgbClr val="000000"/>
                </a:highlight>
                <a:latin typeface="Courier New"/>
                <a:ea typeface="Courier New"/>
                <a:cs typeface="Courier New"/>
                <a:sym typeface="Courier New"/>
              </a:rPr>
              <a:t>"</a:t>
            </a:r>
            <a:r>
              <a:rPr lang="en" sz="1800">
                <a:solidFill>
                  <a:srgbClr val="E06666"/>
                </a:solidFill>
                <a:highlight>
                  <a:srgbClr val="000000"/>
                </a:highlight>
                <a:latin typeface="Courier New"/>
                <a:ea typeface="Courier New"/>
                <a:cs typeface="Courier New"/>
                <a:sym typeface="Courier New"/>
              </a:rPr>
              <a:t>$local_ip</a:t>
            </a:r>
            <a:r>
              <a:rPr lang="en" sz="1800">
                <a:solidFill>
                  <a:srgbClr val="6AA84F"/>
                </a:solidFill>
                <a:highlight>
                  <a:srgbClr val="000000"/>
                </a:highlight>
                <a:latin typeface="Courier New"/>
                <a:ea typeface="Courier New"/>
                <a:cs typeface="Courier New"/>
                <a:sym typeface="Courier New"/>
              </a:rPr>
              <a:t>"</a:t>
            </a:r>
            <a:r>
              <a:rPr lang="en" sz="1800">
                <a:solidFill>
                  <a:schemeClr val="lt1"/>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lt1"/>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network=</a:t>
            </a:r>
            <a:r>
              <a:rPr lang="en" sz="1800">
                <a:solidFill>
                  <a:srgbClr val="6AA84F"/>
                </a:solidFill>
                <a:highlight>
                  <a:srgbClr val="000000"/>
                </a:highlight>
                <a:latin typeface="Courier New"/>
                <a:ea typeface="Courier New"/>
                <a:cs typeface="Courier New"/>
                <a:sym typeface="Courier New"/>
              </a:rPr>
              <a:t>"</a:t>
            </a:r>
            <a:r>
              <a:rPr lang="en" sz="1800">
                <a:solidFill>
                  <a:srgbClr val="E06666"/>
                </a:solidFill>
                <a:highlight>
                  <a:srgbClr val="000000"/>
                </a:highlight>
                <a:latin typeface="Courier New"/>
                <a:ea typeface="Courier New"/>
                <a:cs typeface="Courier New"/>
                <a:sym typeface="Courier New"/>
              </a:rPr>
              <a:t>${octets[0]}</a:t>
            </a:r>
            <a:r>
              <a:rPr lang="en" sz="1800">
                <a:solidFill>
                  <a:srgbClr val="6AA84F"/>
                </a:solidFill>
                <a:highlight>
                  <a:srgbClr val="000000"/>
                </a:highlight>
                <a:latin typeface="Courier New"/>
                <a:ea typeface="Courier New"/>
                <a:cs typeface="Courier New"/>
                <a:sym typeface="Courier New"/>
              </a:rPr>
              <a:t>.</a:t>
            </a:r>
            <a:r>
              <a:rPr lang="en" sz="1800">
                <a:solidFill>
                  <a:srgbClr val="E06666"/>
                </a:solidFill>
                <a:highlight>
                  <a:srgbClr val="000000"/>
                </a:highlight>
                <a:latin typeface="Courier New"/>
                <a:ea typeface="Courier New"/>
                <a:cs typeface="Courier New"/>
                <a:sym typeface="Courier New"/>
              </a:rPr>
              <a:t>${octets[1]}</a:t>
            </a:r>
            <a:r>
              <a:rPr lang="en" sz="1800">
                <a:solidFill>
                  <a:srgbClr val="6AA84F"/>
                </a:solidFill>
                <a:highlight>
                  <a:srgbClr val="000000"/>
                </a:highlight>
                <a:latin typeface="Courier New"/>
                <a:ea typeface="Courier New"/>
                <a:cs typeface="Courier New"/>
                <a:sym typeface="Courier New"/>
              </a:rPr>
              <a:t>.</a:t>
            </a:r>
            <a:r>
              <a:rPr lang="en" sz="1800">
                <a:solidFill>
                  <a:srgbClr val="E06666"/>
                </a:solidFill>
                <a:highlight>
                  <a:srgbClr val="000000"/>
                </a:highlight>
                <a:latin typeface="Courier New"/>
                <a:ea typeface="Courier New"/>
                <a:cs typeface="Courier New"/>
                <a:sym typeface="Courier New"/>
              </a:rPr>
              <a:t>${octets[2]}</a:t>
            </a:r>
            <a:r>
              <a:rPr lang="en" sz="1800">
                <a:solidFill>
                  <a:srgbClr val="6AA84F"/>
                </a:solidFill>
                <a:highlight>
                  <a:srgbClr val="000000"/>
                </a:highlight>
                <a:latin typeface="Courier New"/>
                <a:ea typeface="Courier New"/>
                <a:cs typeface="Courier New"/>
                <a:sym typeface="Courier New"/>
              </a:rPr>
              <a:t>"</a:t>
            </a:r>
            <a:r>
              <a:rPr lang="en" sz="1800">
                <a:solidFill>
                  <a:schemeClr val="lt1"/>
                </a:solidFill>
                <a:highlight>
                  <a:srgbClr val="000000"/>
                </a:highlight>
                <a:latin typeface="Courier New"/>
                <a:ea typeface="Courier New"/>
                <a:cs typeface="Courier New"/>
                <a:sym typeface="Courier New"/>
              </a:rPr>
              <a:t> </a:t>
            </a:r>
            <a:r>
              <a:rPr lang="en" sz="1800">
                <a:solidFill>
                  <a:schemeClr val="accent4"/>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a:latin typeface="Proxima Nova"/>
              <a:ea typeface="Proxima Nova"/>
              <a:cs typeface="Proxima Nova"/>
              <a:sym typeface="Proxima Nova"/>
            </a:endParaRPr>
          </a:p>
        </p:txBody>
      </p:sp>
      <p:sp>
        <p:nvSpPr>
          <p:cNvPr id="179" name="Google Shape;179;p28"/>
          <p:cNvSpPr txBox="1"/>
          <p:nvPr/>
        </p:nvSpPr>
        <p:spPr>
          <a:xfrm>
            <a:off x="736800" y="3125875"/>
            <a:ext cx="76704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accent4"/>
                </a:solidFill>
                <a:highlight>
                  <a:srgbClr val="000000"/>
                </a:highlight>
                <a:latin typeface="Courier New"/>
                <a:ea typeface="Courier New"/>
                <a:cs typeface="Courier New"/>
                <a:sym typeface="Courier New"/>
              </a:rPr>
              <a:t># Iterate over the network range and check each IP</a:t>
            </a:r>
            <a:r>
              <a:rPr lang="en" sz="1800">
                <a:solidFill>
                  <a:schemeClr val="lt1"/>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lt1"/>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rgbClr val="6D9EEB"/>
                </a:solidFill>
                <a:highlight>
                  <a:srgbClr val="000000"/>
                </a:highlight>
                <a:latin typeface="Courier New"/>
                <a:ea typeface="Courier New"/>
                <a:cs typeface="Courier New"/>
                <a:sym typeface="Courier New"/>
              </a:rPr>
              <a:t>for</a:t>
            </a:r>
            <a:r>
              <a:rPr lang="en" sz="1800">
                <a:solidFill>
                  <a:schemeClr val="lt1"/>
                </a:solidFill>
                <a:highlight>
                  <a:srgbClr val="000000"/>
                </a:highlight>
                <a:latin typeface="Courier New"/>
                <a:ea typeface="Courier New"/>
                <a:cs typeface="Courier New"/>
                <a:sym typeface="Courier New"/>
              </a:rPr>
              <a:t> ((i=</a:t>
            </a:r>
            <a:r>
              <a:rPr lang="en" sz="1800">
                <a:solidFill>
                  <a:srgbClr val="E06666"/>
                </a:solidFill>
                <a:highlight>
                  <a:srgbClr val="000000"/>
                </a:highlight>
                <a:latin typeface="Courier New"/>
                <a:ea typeface="Courier New"/>
                <a:cs typeface="Courier New"/>
                <a:sym typeface="Courier New"/>
              </a:rPr>
              <a:t>1</a:t>
            </a:r>
            <a:r>
              <a:rPr lang="en" sz="1800">
                <a:solidFill>
                  <a:schemeClr val="lt1"/>
                </a:solidFill>
                <a:highlight>
                  <a:srgbClr val="000000"/>
                </a:highlight>
                <a:latin typeface="Courier New"/>
                <a:ea typeface="Courier New"/>
                <a:cs typeface="Courier New"/>
                <a:sym typeface="Courier New"/>
              </a:rPr>
              <a:t>; i&lt;=</a:t>
            </a:r>
            <a:r>
              <a:rPr lang="en" sz="1800">
                <a:solidFill>
                  <a:srgbClr val="E06666"/>
                </a:solidFill>
                <a:highlight>
                  <a:srgbClr val="000000"/>
                </a:highlight>
                <a:latin typeface="Courier New"/>
                <a:ea typeface="Courier New"/>
                <a:cs typeface="Courier New"/>
                <a:sym typeface="Courier New"/>
              </a:rPr>
              <a:t>254</a:t>
            </a:r>
            <a:r>
              <a:rPr lang="en" sz="1800">
                <a:solidFill>
                  <a:schemeClr val="lt1"/>
                </a:solidFill>
                <a:highlight>
                  <a:srgbClr val="000000"/>
                </a:highlight>
                <a:latin typeface="Courier New"/>
                <a:ea typeface="Courier New"/>
                <a:cs typeface="Courier New"/>
                <a:sym typeface="Courier New"/>
              </a:rPr>
              <a:t>; i++))                            </a:t>
            </a:r>
            <a:r>
              <a:rPr lang="en" sz="1800">
                <a:highlight>
                  <a:srgbClr val="000000"/>
                </a:highlight>
                <a:latin typeface="Courier New"/>
                <a:ea typeface="Courier New"/>
                <a:cs typeface="Courier New"/>
                <a:sym typeface="Courier New"/>
              </a:rPr>
              <a:t>|</a:t>
            </a:r>
            <a:endParaRPr sz="1800">
              <a:solidFill>
                <a:schemeClr val="lt1"/>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do                                                  </a:t>
            </a:r>
            <a:r>
              <a:rPr lang="en" sz="1800">
                <a:highlight>
                  <a:srgbClr val="000000"/>
                </a:highlight>
                <a:latin typeface="Courier New"/>
                <a:ea typeface="Courier New"/>
                <a:cs typeface="Courier New"/>
                <a:sym typeface="Courier New"/>
              </a:rPr>
              <a:t>|</a:t>
            </a:r>
            <a:endParaRPr sz="1800">
              <a:solidFill>
                <a:schemeClr val="lt1"/>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  </a:t>
            </a:r>
            <a:r>
              <a:rPr lang="en" sz="1800">
                <a:solidFill>
                  <a:schemeClr val="accent4"/>
                </a:solidFill>
                <a:highlight>
                  <a:srgbClr val="000000"/>
                </a:highlight>
                <a:latin typeface="Courier New"/>
                <a:ea typeface="Courier New"/>
                <a:cs typeface="Courier New"/>
                <a:sym typeface="Courier New"/>
              </a:rPr>
              <a:t>#code</a:t>
            </a:r>
            <a:r>
              <a:rPr lang="en" sz="1800">
                <a:solidFill>
                  <a:schemeClr val="lt1"/>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lt1"/>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done                                                </a:t>
            </a:r>
            <a:r>
              <a:rPr lang="en" sz="1800">
                <a:highlight>
                  <a:srgbClr val="000000"/>
                </a:highlight>
                <a:latin typeface="Courier New"/>
                <a:ea typeface="Courier New"/>
                <a:cs typeface="Courier New"/>
                <a:sym typeface="Courier New"/>
              </a:rPr>
              <a:t>|</a:t>
            </a:r>
            <a:endParaRPr>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1000"/>
                                        <p:tgtEl>
                                          <p:spTgt spid="17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 calcmode="lin" valueType="num">
                                      <p:cBhvr additive="base">
                                        <p:cTn id="12" dur="1000"/>
                                        <p:tgtEl>
                                          <p:spTgt spid="1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83"/>
        <p:cNvGrpSpPr/>
        <p:nvPr/>
      </p:nvGrpSpPr>
      <p:grpSpPr>
        <a:xfrm>
          <a:off x="0" y="0"/>
          <a:ext cx="0" cy="0"/>
          <a:chOff x="0" y="0"/>
          <a:chExt cx="0" cy="0"/>
        </a:xfrm>
      </p:grpSpPr>
      <p:sp>
        <p:nvSpPr>
          <p:cNvPr id="184" name="Google Shape;184;p29"/>
          <p:cNvSpPr txBox="1"/>
          <p:nvPr/>
        </p:nvSpPr>
        <p:spPr>
          <a:xfrm>
            <a:off x="349350" y="1549250"/>
            <a:ext cx="8445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1"/>
                </a:solidFill>
                <a:highlight>
                  <a:srgbClr val="000000"/>
                </a:highlight>
                <a:latin typeface="Courier New"/>
                <a:ea typeface="Courier New"/>
                <a:cs typeface="Courier New"/>
                <a:sym typeface="Courier New"/>
              </a:rPr>
              <a:t>  ip</a:t>
            </a:r>
            <a:r>
              <a:rPr lang="en" sz="1800" u="sng">
                <a:solidFill>
                  <a:schemeClr val="lt1"/>
                </a:solidFill>
                <a:highlight>
                  <a:srgbClr val="000000"/>
                </a:highlight>
                <a:latin typeface="Courier New"/>
                <a:ea typeface="Courier New"/>
                <a:cs typeface="Courier New"/>
                <a:sym typeface="Courier New"/>
              </a:rPr>
              <a:t>_</a:t>
            </a:r>
            <a:r>
              <a:rPr lang="en" sz="1800">
                <a:solidFill>
                  <a:schemeClr val="lt1"/>
                </a:solidFill>
                <a:highlight>
                  <a:srgbClr val="000000"/>
                </a:highlight>
                <a:latin typeface="Courier New"/>
                <a:ea typeface="Courier New"/>
                <a:cs typeface="Courier New"/>
                <a:sym typeface="Courier New"/>
              </a:rPr>
              <a:t>address=</a:t>
            </a:r>
            <a:r>
              <a:rPr lang="en" sz="1800">
                <a:solidFill>
                  <a:srgbClr val="6AA84F"/>
                </a:solidFill>
                <a:highlight>
                  <a:srgbClr val="000000"/>
                </a:highlight>
                <a:latin typeface="Courier New"/>
                <a:ea typeface="Courier New"/>
                <a:cs typeface="Courier New"/>
                <a:sym typeface="Courier New"/>
              </a:rPr>
              <a:t>"</a:t>
            </a:r>
            <a:r>
              <a:rPr lang="en" sz="1800">
                <a:solidFill>
                  <a:srgbClr val="E06666"/>
                </a:solidFill>
                <a:highlight>
                  <a:srgbClr val="000000"/>
                </a:highlight>
                <a:latin typeface="Courier New"/>
                <a:ea typeface="Courier New"/>
                <a:cs typeface="Courier New"/>
                <a:sym typeface="Courier New"/>
              </a:rPr>
              <a:t>${network}</a:t>
            </a:r>
            <a:r>
              <a:rPr lang="en" sz="1800">
                <a:solidFill>
                  <a:srgbClr val="6AA84F"/>
                </a:solidFill>
                <a:highlight>
                  <a:srgbClr val="000000"/>
                </a:highlight>
                <a:latin typeface="Courier New"/>
                <a:ea typeface="Courier New"/>
                <a:cs typeface="Courier New"/>
                <a:sym typeface="Courier New"/>
              </a:rPr>
              <a:t>.</a:t>
            </a:r>
            <a:r>
              <a:rPr lang="en" sz="1800">
                <a:solidFill>
                  <a:srgbClr val="E06666"/>
                </a:solidFill>
                <a:highlight>
                  <a:srgbClr val="000000"/>
                </a:highlight>
                <a:latin typeface="Courier New"/>
                <a:ea typeface="Courier New"/>
                <a:cs typeface="Courier New"/>
                <a:sym typeface="Courier New"/>
              </a:rPr>
              <a:t>${i}</a:t>
            </a:r>
            <a:r>
              <a:rPr lang="en" sz="1800">
                <a:solidFill>
                  <a:srgbClr val="6AA84F"/>
                </a:solidFill>
                <a:highlight>
                  <a:srgbClr val="000000"/>
                </a:highlight>
                <a:latin typeface="Courier New"/>
                <a:ea typeface="Courier New"/>
                <a:cs typeface="Courier New"/>
                <a:sym typeface="Courier New"/>
              </a:rPr>
              <a:t>"</a:t>
            </a:r>
            <a:r>
              <a:rPr lang="en" sz="1800">
                <a:solidFill>
                  <a:schemeClr val="lt1"/>
                </a:solidFill>
                <a:highlight>
                  <a:srgbClr val="000000"/>
                </a:highlight>
                <a:latin typeface="Courier New"/>
                <a:ea typeface="Courier New"/>
                <a:cs typeface="Courier New"/>
                <a:sym typeface="Courier New"/>
              </a:rPr>
              <a:t> </a:t>
            </a:r>
            <a:r>
              <a:rPr lang="en" sz="1800">
                <a:solidFill>
                  <a:schemeClr val="accent4"/>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accent4"/>
              </a:solidFill>
              <a:highlight>
                <a:srgbClr val="000000"/>
              </a:highlight>
              <a:latin typeface="Courier New"/>
              <a:ea typeface="Courier New"/>
              <a:cs typeface="Courier New"/>
              <a:sym typeface="Courier New"/>
            </a:endParaRPr>
          </a:p>
        </p:txBody>
      </p:sp>
      <p:sp>
        <p:nvSpPr>
          <p:cNvPr id="185" name="Google Shape;185;p29"/>
          <p:cNvSpPr txBox="1">
            <a:spLocks noGrp="1"/>
          </p:cNvSpPr>
          <p:nvPr>
            <p:ph type="body" idx="1"/>
          </p:nvPr>
        </p:nvSpPr>
        <p:spPr>
          <a:xfrm>
            <a:off x="311700" y="1083650"/>
            <a:ext cx="8520600" cy="50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The inside code:</a:t>
            </a:r>
            <a:endParaRPr>
              <a:solidFill>
                <a:schemeClr val="lt1"/>
              </a:solidFill>
            </a:endParaRPr>
          </a:p>
          <a:p>
            <a:pPr marL="0" lvl="0" indent="0" algn="ctr" rtl="0">
              <a:lnSpc>
                <a:spcPct val="100000"/>
              </a:lnSpc>
              <a:spcBef>
                <a:spcPts val="1200"/>
              </a:spcBef>
              <a:spcAft>
                <a:spcPts val="0"/>
              </a:spcAft>
              <a:buNone/>
            </a:pPr>
            <a:endParaRPr>
              <a:solidFill>
                <a:schemeClr val="lt1"/>
              </a:solidFill>
            </a:endParaRPr>
          </a:p>
        </p:txBody>
      </p:sp>
      <p:sp>
        <p:nvSpPr>
          <p:cNvPr id="186" name="Google Shape;186;p29"/>
          <p:cNvSpPr txBox="1">
            <a:spLocks noGrp="1"/>
          </p:cNvSpPr>
          <p:nvPr>
            <p:ph type="title"/>
          </p:nvPr>
        </p:nvSpPr>
        <p:spPr>
          <a:xfrm>
            <a:off x="9975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Scripting Exercise - Pt 3</a:t>
            </a:r>
            <a:endParaRPr b="1">
              <a:solidFill>
                <a:schemeClr val="lt1"/>
              </a:solidFill>
            </a:endParaRPr>
          </a:p>
        </p:txBody>
      </p:sp>
      <p:pic>
        <p:nvPicPr>
          <p:cNvPr id="187" name="Google Shape;187;p29"/>
          <p:cNvPicPr preferRelativeResize="0"/>
          <p:nvPr/>
        </p:nvPicPr>
        <p:blipFill>
          <a:blip r:embed="rId3">
            <a:alphaModFix amt="40000"/>
          </a:blip>
          <a:stretch>
            <a:fillRect/>
          </a:stretch>
        </p:blipFill>
        <p:spPr>
          <a:xfrm>
            <a:off x="407048" y="496574"/>
            <a:ext cx="469575" cy="469600"/>
          </a:xfrm>
          <a:prstGeom prst="rect">
            <a:avLst/>
          </a:prstGeom>
          <a:noFill/>
          <a:ln>
            <a:noFill/>
          </a:ln>
        </p:spPr>
      </p:pic>
      <p:sp>
        <p:nvSpPr>
          <p:cNvPr id="188" name="Google Shape;188;p29"/>
          <p:cNvSpPr txBox="1"/>
          <p:nvPr/>
        </p:nvSpPr>
        <p:spPr>
          <a:xfrm>
            <a:off x="534600" y="1811950"/>
            <a:ext cx="8074800"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highlight>
                  <a:srgbClr val="000000"/>
                </a:highlight>
                <a:latin typeface="Courier New"/>
                <a:ea typeface="Courier New"/>
                <a:cs typeface="Courier New"/>
                <a:sym typeface="Courier New"/>
              </a:rPr>
              <a:t>                                                </a:t>
            </a:r>
            <a:r>
              <a:rPr lang="en" sz="1800">
                <a:solidFill>
                  <a:schemeClr val="accent4"/>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 |</a:t>
            </a:r>
            <a:endParaRPr sz="1800">
              <a:solidFill>
                <a:schemeClr val="accent4"/>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accent4"/>
                </a:solidFill>
                <a:highlight>
                  <a:srgbClr val="000000"/>
                </a:highlight>
                <a:latin typeface="Courier New"/>
                <a:ea typeface="Courier New"/>
                <a:cs typeface="Courier New"/>
                <a:sym typeface="Courier New"/>
              </a:rPr>
              <a:t>  # Skip the local IP address                           </a:t>
            </a:r>
            <a:r>
              <a:rPr lang="en" sz="1800">
                <a:highlight>
                  <a:srgbClr val="000000"/>
                </a:highlight>
                <a:latin typeface="Courier New"/>
                <a:ea typeface="Courier New"/>
                <a:cs typeface="Courier New"/>
                <a:sym typeface="Courier New"/>
              </a:rPr>
              <a:t>|</a:t>
            </a:r>
            <a:endParaRPr sz="1800">
              <a:solidFill>
                <a:schemeClr val="accent4"/>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accent4"/>
                </a:solidFill>
                <a:highlight>
                  <a:srgbClr val="000000"/>
                </a:highlight>
                <a:latin typeface="Courier New"/>
                <a:ea typeface="Courier New"/>
                <a:cs typeface="Courier New"/>
                <a:sym typeface="Courier New"/>
              </a:rPr>
              <a:t>  </a:t>
            </a:r>
            <a:r>
              <a:rPr lang="en" sz="1800">
                <a:solidFill>
                  <a:srgbClr val="3D85C6"/>
                </a:solidFill>
                <a:highlight>
                  <a:srgbClr val="000000"/>
                </a:highlight>
                <a:latin typeface="Courier New"/>
                <a:ea typeface="Courier New"/>
                <a:cs typeface="Courier New"/>
                <a:sym typeface="Courier New"/>
              </a:rPr>
              <a:t>if</a:t>
            </a:r>
            <a:r>
              <a:rPr lang="en" sz="1800">
                <a:solidFill>
                  <a:schemeClr val="lt1"/>
                </a:solidFill>
                <a:highlight>
                  <a:srgbClr val="000000"/>
                </a:highlight>
                <a:latin typeface="Courier New"/>
                <a:ea typeface="Courier New"/>
                <a:cs typeface="Courier New"/>
                <a:sym typeface="Courier New"/>
              </a:rPr>
              <a:t> [ </a:t>
            </a:r>
            <a:r>
              <a:rPr lang="en" sz="1800">
                <a:solidFill>
                  <a:srgbClr val="6AA84F"/>
                </a:solidFill>
                <a:highlight>
                  <a:srgbClr val="000000"/>
                </a:highlight>
                <a:latin typeface="Courier New"/>
                <a:ea typeface="Courier New"/>
                <a:cs typeface="Courier New"/>
                <a:sym typeface="Courier New"/>
              </a:rPr>
              <a:t>"</a:t>
            </a:r>
            <a:r>
              <a:rPr lang="en" sz="1800">
                <a:solidFill>
                  <a:srgbClr val="E06666"/>
                </a:solidFill>
                <a:highlight>
                  <a:srgbClr val="000000"/>
                </a:highlight>
                <a:latin typeface="Courier New"/>
                <a:ea typeface="Courier New"/>
                <a:cs typeface="Courier New"/>
                <a:sym typeface="Courier New"/>
              </a:rPr>
              <a:t>$ip</a:t>
            </a:r>
            <a:r>
              <a:rPr lang="en" sz="1800" u="sng">
                <a:solidFill>
                  <a:srgbClr val="E06666"/>
                </a:solidFill>
                <a:highlight>
                  <a:srgbClr val="000000"/>
                </a:highlight>
                <a:latin typeface="Courier New"/>
                <a:ea typeface="Courier New"/>
                <a:cs typeface="Courier New"/>
                <a:sym typeface="Courier New"/>
              </a:rPr>
              <a:t>_</a:t>
            </a:r>
            <a:r>
              <a:rPr lang="en" sz="1800">
                <a:solidFill>
                  <a:srgbClr val="E06666"/>
                </a:solidFill>
                <a:highlight>
                  <a:srgbClr val="000000"/>
                </a:highlight>
                <a:latin typeface="Courier New"/>
                <a:ea typeface="Courier New"/>
                <a:cs typeface="Courier New"/>
                <a:sym typeface="Courier New"/>
              </a:rPr>
              <a:t>address</a:t>
            </a:r>
            <a:r>
              <a:rPr lang="en" sz="1800">
                <a:solidFill>
                  <a:srgbClr val="6AA84F"/>
                </a:solidFill>
                <a:highlight>
                  <a:srgbClr val="000000"/>
                </a:highlight>
                <a:latin typeface="Courier New"/>
                <a:ea typeface="Courier New"/>
                <a:cs typeface="Courier New"/>
                <a:sym typeface="Courier New"/>
              </a:rPr>
              <a:t>"</a:t>
            </a:r>
            <a:r>
              <a:rPr lang="en" sz="1800">
                <a:solidFill>
                  <a:schemeClr val="lt1"/>
                </a:solidFill>
                <a:highlight>
                  <a:srgbClr val="000000"/>
                </a:highlight>
                <a:latin typeface="Courier New"/>
                <a:ea typeface="Courier New"/>
                <a:cs typeface="Courier New"/>
                <a:sym typeface="Courier New"/>
              </a:rPr>
              <a:t> == </a:t>
            </a:r>
            <a:r>
              <a:rPr lang="en" sz="1800">
                <a:solidFill>
                  <a:srgbClr val="6AA84F"/>
                </a:solidFill>
                <a:highlight>
                  <a:srgbClr val="000000"/>
                </a:highlight>
                <a:latin typeface="Courier New"/>
                <a:ea typeface="Courier New"/>
                <a:cs typeface="Courier New"/>
                <a:sym typeface="Courier New"/>
              </a:rPr>
              <a:t>"</a:t>
            </a:r>
            <a:r>
              <a:rPr lang="en" sz="1800">
                <a:solidFill>
                  <a:srgbClr val="E06666"/>
                </a:solidFill>
                <a:highlight>
                  <a:srgbClr val="000000"/>
                </a:highlight>
                <a:latin typeface="Courier New"/>
                <a:ea typeface="Courier New"/>
                <a:cs typeface="Courier New"/>
                <a:sym typeface="Courier New"/>
              </a:rPr>
              <a:t>$local</a:t>
            </a:r>
            <a:r>
              <a:rPr lang="en" sz="1800" u="sng">
                <a:solidFill>
                  <a:srgbClr val="E06666"/>
                </a:solidFill>
                <a:highlight>
                  <a:srgbClr val="000000"/>
                </a:highlight>
                <a:latin typeface="Courier New"/>
                <a:ea typeface="Courier New"/>
                <a:cs typeface="Courier New"/>
                <a:sym typeface="Courier New"/>
              </a:rPr>
              <a:t>_</a:t>
            </a:r>
            <a:r>
              <a:rPr lang="en" sz="1800">
                <a:solidFill>
                  <a:srgbClr val="E06666"/>
                </a:solidFill>
                <a:highlight>
                  <a:srgbClr val="000000"/>
                </a:highlight>
                <a:latin typeface="Courier New"/>
                <a:ea typeface="Courier New"/>
                <a:cs typeface="Courier New"/>
                <a:sym typeface="Courier New"/>
              </a:rPr>
              <a:t>ip</a:t>
            </a:r>
            <a:r>
              <a:rPr lang="en" sz="1800">
                <a:solidFill>
                  <a:srgbClr val="6AA84F"/>
                </a:solidFill>
                <a:highlight>
                  <a:srgbClr val="000000"/>
                </a:highlight>
                <a:latin typeface="Courier New"/>
                <a:ea typeface="Courier New"/>
                <a:cs typeface="Courier New"/>
                <a:sym typeface="Courier New"/>
              </a:rPr>
              <a:t>"</a:t>
            </a:r>
            <a:r>
              <a:rPr lang="en" sz="1800">
                <a:solidFill>
                  <a:schemeClr val="lt1"/>
                </a:solidFill>
                <a:highlight>
                  <a:srgbClr val="000000"/>
                </a:highlight>
                <a:latin typeface="Courier New"/>
                <a:ea typeface="Courier New"/>
                <a:cs typeface="Courier New"/>
                <a:sym typeface="Courier New"/>
              </a:rPr>
              <a:t> ]; </a:t>
            </a:r>
            <a:r>
              <a:rPr lang="en" sz="1800">
                <a:solidFill>
                  <a:srgbClr val="3D85C6"/>
                </a:solidFill>
                <a:highlight>
                  <a:srgbClr val="000000"/>
                </a:highlight>
                <a:latin typeface="Courier New"/>
                <a:ea typeface="Courier New"/>
                <a:cs typeface="Courier New"/>
                <a:sym typeface="Courier New"/>
              </a:rPr>
              <a:t>then</a:t>
            </a:r>
            <a:r>
              <a:rPr lang="en" sz="1800">
                <a:solidFill>
                  <a:schemeClr val="accent4"/>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accent4"/>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accent4"/>
                </a:solidFill>
                <a:highlight>
                  <a:srgbClr val="000000"/>
                </a:highlight>
                <a:latin typeface="Courier New"/>
                <a:ea typeface="Courier New"/>
                <a:cs typeface="Courier New"/>
                <a:sym typeface="Courier New"/>
              </a:rPr>
              <a:t>    </a:t>
            </a:r>
            <a:r>
              <a:rPr lang="en" sz="1800">
                <a:solidFill>
                  <a:srgbClr val="E69138"/>
                </a:solidFill>
                <a:highlight>
                  <a:srgbClr val="000000"/>
                </a:highlight>
                <a:latin typeface="Courier New"/>
                <a:ea typeface="Courier New"/>
                <a:cs typeface="Courier New"/>
                <a:sym typeface="Courier New"/>
              </a:rPr>
              <a:t>continue</a:t>
            </a:r>
            <a:r>
              <a:rPr lang="en" sz="1800">
                <a:solidFill>
                  <a:schemeClr val="lt1"/>
                </a:solidFill>
                <a:highlight>
                  <a:srgbClr val="000000"/>
                </a:highlight>
                <a:latin typeface="Courier New"/>
                <a:ea typeface="Courier New"/>
                <a:cs typeface="Courier New"/>
                <a:sym typeface="Courier New"/>
              </a:rPr>
              <a:t> </a:t>
            </a:r>
            <a:r>
              <a:rPr lang="en" sz="1800">
                <a:solidFill>
                  <a:schemeClr val="accent4"/>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accent4"/>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accent4"/>
                </a:solidFill>
                <a:highlight>
                  <a:srgbClr val="000000"/>
                </a:highlight>
                <a:latin typeface="Courier New"/>
                <a:ea typeface="Courier New"/>
                <a:cs typeface="Courier New"/>
                <a:sym typeface="Courier New"/>
              </a:rPr>
              <a:t>  </a:t>
            </a:r>
            <a:r>
              <a:rPr lang="en" sz="1800">
                <a:solidFill>
                  <a:srgbClr val="3D85C6"/>
                </a:solidFill>
                <a:highlight>
                  <a:srgbClr val="000000"/>
                </a:highlight>
                <a:latin typeface="Courier New"/>
                <a:ea typeface="Courier New"/>
                <a:cs typeface="Courier New"/>
                <a:sym typeface="Courier New"/>
              </a:rPr>
              <a:t>fi</a:t>
            </a:r>
            <a:r>
              <a:rPr lang="en" sz="1800">
                <a:solidFill>
                  <a:schemeClr val="accent4"/>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accent4"/>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endParaRPr sz="1800">
              <a:solidFill>
                <a:schemeClr val="lt1"/>
              </a:solidFill>
              <a:latin typeface="Proxima Nova"/>
              <a:ea typeface="Proxima Nova"/>
              <a:cs typeface="Proxima Nova"/>
              <a:sym typeface="Proxima Nova"/>
            </a:endParaRPr>
          </a:p>
        </p:txBody>
      </p:sp>
      <p:sp>
        <p:nvSpPr>
          <p:cNvPr id="189" name="Google Shape;189;p29"/>
          <p:cNvSpPr txBox="1"/>
          <p:nvPr/>
        </p:nvSpPr>
        <p:spPr>
          <a:xfrm>
            <a:off x="244200" y="3157050"/>
            <a:ext cx="86556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highlight>
                  <a:srgbClr val="000000"/>
                </a:highlight>
                <a:latin typeface="Courier New"/>
                <a:ea typeface="Courier New"/>
                <a:cs typeface="Courier New"/>
                <a:sym typeface="Courier New"/>
              </a:rPr>
              <a:t>                                                 </a:t>
            </a:r>
            <a:r>
              <a:rPr lang="en" sz="1800">
                <a:solidFill>
                  <a:schemeClr val="accent4"/>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accent4"/>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accent4"/>
                </a:solidFill>
                <a:highlight>
                  <a:srgbClr val="000000"/>
                </a:highlight>
                <a:latin typeface="Courier New"/>
                <a:ea typeface="Courier New"/>
                <a:cs typeface="Courier New"/>
                <a:sym typeface="Courier New"/>
              </a:rPr>
              <a:t>  # Check if the IP address is reachable                </a:t>
            </a:r>
            <a:r>
              <a:rPr lang="en" sz="1800">
                <a:highlight>
                  <a:srgbClr val="000000"/>
                </a:highlight>
                <a:latin typeface="Courier New"/>
                <a:ea typeface="Courier New"/>
                <a:cs typeface="Courier New"/>
                <a:sym typeface="Courier New"/>
              </a:rPr>
              <a:t>|</a:t>
            </a:r>
            <a:endParaRPr sz="1800">
              <a:solidFill>
                <a:schemeClr val="accent4"/>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accent4"/>
                </a:solidFill>
                <a:highlight>
                  <a:srgbClr val="000000"/>
                </a:highlight>
                <a:latin typeface="Courier New"/>
                <a:ea typeface="Courier New"/>
                <a:cs typeface="Courier New"/>
                <a:sym typeface="Courier New"/>
              </a:rPr>
              <a:t>  </a:t>
            </a:r>
            <a:r>
              <a:rPr lang="en" sz="1800">
                <a:solidFill>
                  <a:srgbClr val="3D85C6"/>
                </a:solidFill>
                <a:highlight>
                  <a:srgbClr val="000000"/>
                </a:highlight>
                <a:latin typeface="Courier New"/>
                <a:ea typeface="Courier New"/>
                <a:cs typeface="Courier New"/>
                <a:sym typeface="Courier New"/>
              </a:rPr>
              <a:t>if</a:t>
            </a:r>
            <a:r>
              <a:rPr lang="en" sz="1800">
                <a:solidFill>
                  <a:schemeClr val="lt1"/>
                </a:solidFill>
                <a:highlight>
                  <a:srgbClr val="000000"/>
                </a:highlight>
                <a:latin typeface="Courier New"/>
                <a:ea typeface="Courier New"/>
                <a:cs typeface="Courier New"/>
                <a:sym typeface="Courier New"/>
              </a:rPr>
              <a:t> ping -c 1 -W 1 </a:t>
            </a:r>
            <a:r>
              <a:rPr lang="en" sz="1800">
                <a:solidFill>
                  <a:srgbClr val="6AA84F"/>
                </a:solidFill>
                <a:highlight>
                  <a:srgbClr val="000000"/>
                </a:highlight>
                <a:latin typeface="Courier New"/>
                <a:ea typeface="Courier New"/>
                <a:cs typeface="Courier New"/>
                <a:sym typeface="Courier New"/>
              </a:rPr>
              <a:t>"</a:t>
            </a:r>
            <a:r>
              <a:rPr lang="en" sz="1800">
                <a:solidFill>
                  <a:srgbClr val="E06666"/>
                </a:solidFill>
                <a:highlight>
                  <a:srgbClr val="000000"/>
                </a:highlight>
                <a:latin typeface="Courier New"/>
                <a:ea typeface="Courier New"/>
                <a:cs typeface="Courier New"/>
                <a:sym typeface="Courier New"/>
              </a:rPr>
              <a:t>$ip</a:t>
            </a:r>
            <a:r>
              <a:rPr lang="en" sz="1800" u="sng">
                <a:solidFill>
                  <a:srgbClr val="E06666"/>
                </a:solidFill>
                <a:highlight>
                  <a:srgbClr val="000000"/>
                </a:highlight>
                <a:latin typeface="Courier New"/>
                <a:ea typeface="Courier New"/>
                <a:cs typeface="Courier New"/>
                <a:sym typeface="Courier New"/>
              </a:rPr>
              <a:t>_</a:t>
            </a:r>
            <a:r>
              <a:rPr lang="en" sz="1800">
                <a:solidFill>
                  <a:srgbClr val="E06666"/>
                </a:solidFill>
                <a:highlight>
                  <a:srgbClr val="000000"/>
                </a:highlight>
                <a:latin typeface="Courier New"/>
                <a:ea typeface="Courier New"/>
                <a:cs typeface="Courier New"/>
                <a:sym typeface="Courier New"/>
              </a:rPr>
              <a:t>address</a:t>
            </a:r>
            <a:r>
              <a:rPr lang="en" sz="1800">
                <a:solidFill>
                  <a:srgbClr val="6AA84F"/>
                </a:solidFill>
                <a:highlight>
                  <a:srgbClr val="000000"/>
                </a:highlight>
                <a:latin typeface="Courier New"/>
                <a:ea typeface="Courier New"/>
                <a:cs typeface="Courier New"/>
                <a:sym typeface="Courier New"/>
              </a:rPr>
              <a:t>"</a:t>
            </a:r>
            <a:r>
              <a:rPr lang="en" sz="1800">
                <a:solidFill>
                  <a:schemeClr val="lt1"/>
                </a:solidFill>
                <a:highlight>
                  <a:srgbClr val="000000"/>
                </a:highlight>
                <a:latin typeface="Courier New"/>
                <a:ea typeface="Courier New"/>
                <a:cs typeface="Courier New"/>
                <a:sym typeface="Courier New"/>
              </a:rPr>
              <a:t> &gt; /dev/null 2&gt;&amp;1; </a:t>
            </a:r>
            <a:r>
              <a:rPr lang="en" sz="1800">
                <a:solidFill>
                  <a:srgbClr val="3D85C6"/>
                </a:solidFill>
                <a:highlight>
                  <a:srgbClr val="000000"/>
                </a:highlight>
                <a:latin typeface="Courier New"/>
                <a:ea typeface="Courier New"/>
                <a:cs typeface="Courier New"/>
                <a:sym typeface="Courier New"/>
              </a:rPr>
              <a:t>then</a:t>
            </a:r>
            <a:r>
              <a:rPr lang="en" sz="1800">
                <a:highlight>
                  <a:srgbClr val="000000"/>
                </a:highlight>
                <a:latin typeface="Courier New"/>
                <a:ea typeface="Courier New"/>
                <a:cs typeface="Courier New"/>
                <a:sym typeface="Courier New"/>
              </a:rPr>
              <a:t>|</a:t>
            </a:r>
            <a:r>
              <a:rPr lang="en" sz="1800">
                <a:solidFill>
                  <a:schemeClr val="accent4"/>
                </a:solidFill>
                <a:highlight>
                  <a:srgbClr val="000000"/>
                </a:highlight>
                <a:latin typeface="Courier New"/>
                <a:ea typeface="Courier New"/>
                <a:cs typeface="Courier New"/>
                <a:sym typeface="Courier New"/>
              </a:rPr>
              <a:t>                  </a:t>
            </a:r>
            <a:endParaRPr sz="1800">
              <a:solidFill>
                <a:schemeClr val="accent4"/>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accent4"/>
                </a:solidFill>
                <a:highlight>
                  <a:srgbClr val="000000"/>
                </a:highlight>
                <a:latin typeface="Courier New"/>
                <a:ea typeface="Courier New"/>
                <a:cs typeface="Courier New"/>
                <a:sym typeface="Courier New"/>
              </a:rPr>
              <a:t>    </a:t>
            </a:r>
            <a:r>
              <a:rPr lang="en" sz="1800">
                <a:solidFill>
                  <a:srgbClr val="E69138"/>
                </a:solidFill>
                <a:highlight>
                  <a:srgbClr val="000000"/>
                </a:highlight>
                <a:latin typeface="Courier New"/>
                <a:ea typeface="Courier New"/>
                <a:cs typeface="Courier New"/>
                <a:sym typeface="Courier New"/>
              </a:rPr>
              <a:t>echo</a:t>
            </a:r>
            <a:r>
              <a:rPr lang="en" sz="1800">
                <a:solidFill>
                  <a:schemeClr val="lt1"/>
                </a:solidFill>
                <a:highlight>
                  <a:srgbClr val="000000"/>
                </a:highlight>
                <a:latin typeface="Courier New"/>
                <a:ea typeface="Courier New"/>
                <a:cs typeface="Courier New"/>
                <a:sym typeface="Courier New"/>
              </a:rPr>
              <a:t> </a:t>
            </a:r>
            <a:r>
              <a:rPr lang="en" sz="1800">
                <a:solidFill>
                  <a:srgbClr val="93C47D"/>
                </a:solidFill>
                <a:highlight>
                  <a:srgbClr val="000000"/>
                </a:highlight>
                <a:latin typeface="Courier New"/>
                <a:ea typeface="Courier New"/>
                <a:cs typeface="Courier New"/>
                <a:sym typeface="Courier New"/>
              </a:rPr>
              <a:t>"IP address found: </a:t>
            </a:r>
            <a:r>
              <a:rPr lang="en" sz="1800">
                <a:solidFill>
                  <a:srgbClr val="E06666"/>
                </a:solidFill>
                <a:highlight>
                  <a:srgbClr val="000000"/>
                </a:highlight>
                <a:latin typeface="Courier New"/>
                <a:ea typeface="Courier New"/>
                <a:cs typeface="Courier New"/>
                <a:sym typeface="Courier New"/>
              </a:rPr>
              <a:t>$ip</a:t>
            </a:r>
            <a:r>
              <a:rPr lang="en" sz="1800" u="sng">
                <a:solidFill>
                  <a:srgbClr val="E06666"/>
                </a:solidFill>
                <a:highlight>
                  <a:srgbClr val="000000"/>
                </a:highlight>
                <a:latin typeface="Courier New"/>
                <a:ea typeface="Courier New"/>
                <a:cs typeface="Courier New"/>
                <a:sym typeface="Courier New"/>
              </a:rPr>
              <a:t>_</a:t>
            </a:r>
            <a:r>
              <a:rPr lang="en" sz="1800">
                <a:solidFill>
                  <a:srgbClr val="E06666"/>
                </a:solidFill>
                <a:highlight>
                  <a:srgbClr val="000000"/>
                </a:highlight>
                <a:latin typeface="Courier New"/>
                <a:ea typeface="Courier New"/>
                <a:cs typeface="Courier New"/>
                <a:sym typeface="Courier New"/>
              </a:rPr>
              <a:t>address</a:t>
            </a:r>
            <a:r>
              <a:rPr lang="en" sz="1800">
                <a:solidFill>
                  <a:srgbClr val="93C47D"/>
                </a:solidFill>
                <a:highlight>
                  <a:srgbClr val="000000"/>
                </a:highlight>
                <a:latin typeface="Courier New"/>
                <a:ea typeface="Courier New"/>
                <a:cs typeface="Courier New"/>
                <a:sym typeface="Courier New"/>
              </a:rPr>
              <a:t>"</a:t>
            </a:r>
            <a:r>
              <a:rPr lang="en" sz="1800">
                <a:solidFill>
                  <a:schemeClr val="accent4"/>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accent4"/>
              </a:solidFill>
              <a:highlight>
                <a:srgbClr val="000000"/>
              </a:highlight>
              <a:latin typeface="Courier New"/>
              <a:ea typeface="Courier New"/>
              <a:cs typeface="Courier New"/>
              <a:sym typeface="Courier New"/>
            </a:endParaRPr>
          </a:p>
          <a:p>
            <a:pPr marL="0" lvl="0" indent="0" algn="ctr" rtl="0">
              <a:spcBef>
                <a:spcPts val="0"/>
              </a:spcBef>
              <a:spcAft>
                <a:spcPts val="0"/>
              </a:spcAft>
              <a:buNone/>
            </a:pPr>
            <a:r>
              <a:rPr lang="en" sz="1800">
                <a:solidFill>
                  <a:schemeClr val="accent4"/>
                </a:solidFill>
                <a:highlight>
                  <a:srgbClr val="000000"/>
                </a:highlight>
                <a:latin typeface="Courier New"/>
                <a:ea typeface="Courier New"/>
                <a:cs typeface="Courier New"/>
                <a:sym typeface="Courier New"/>
              </a:rPr>
              <a:t> </a:t>
            </a:r>
            <a:r>
              <a:rPr lang="en" sz="1800">
                <a:solidFill>
                  <a:schemeClr val="lt1"/>
                </a:solidFill>
                <a:highlight>
                  <a:srgbClr val="000000"/>
                </a:highlight>
                <a:latin typeface="Courier New"/>
                <a:ea typeface="Courier New"/>
                <a:cs typeface="Courier New"/>
                <a:sym typeface="Courier New"/>
              </a:rPr>
              <a:t> </a:t>
            </a:r>
            <a:r>
              <a:rPr lang="en" sz="1800">
                <a:solidFill>
                  <a:srgbClr val="3C78D8"/>
                </a:solidFill>
                <a:highlight>
                  <a:srgbClr val="000000"/>
                </a:highlight>
                <a:latin typeface="Courier New"/>
                <a:ea typeface="Courier New"/>
                <a:cs typeface="Courier New"/>
                <a:sym typeface="Courier New"/>
              </a:rPr>
              <a:t>fi</a:t>
            </a:r>
            <a:r>
              <a:rPr lang="en" sz="1800">
                <a:solidFill>
                  <a:schemeClr val="lt1"/>
                </a:solidFill>
                <a:highlight>
                  <a:srgbClr val="000000"/>
                </a:highlight>
                <a:latin typeface="Courier New"/>
                <a:ea typeface="Courier New"/>
                <a:cs typeface="Courier New"/>
                <a:sym typeface="Courier New"/>
              </a:rPr>
              <a:t>                                            </a:t>
            </a:r>
            <a:r>
              <a:rPr lang="en" sz="1800">
                <a:solidFill>
                  <a:schemeClr val="accent4"/>
                </a:solidFill>
                <a:highlight>
                  <a:srgbClr val="000000"/>
                </a:highlight>
                <a:latin typeface="Courier New"/>
                <a:ea typeface="Courier New"/>
                <a:cs typeface="Courier New"/>
                <a:sym typeface="Courier New"/>
              </a:rPr>
              <a:t>       </a:t>
            </a:r>
            <a:r>
              <a:rPr lang="en" sz="1800">
                <a:solidFill>
                  <a:schemeClr val="lt1"/>
                </a:solidFill>
                <a:highlight>
                  <a:srgbClr val="000000"/>
                </a:highlight>
                <a:latin typeface="Courier New"/>
                <a:ea typeface="Courier New"/>
                <a:cs typeface="Courier New"/>
                <a:sym typeface="Courier New"/>
              </a:rPr>
              <a:t> </a:t>
            </a:r>
            <a:r>
              <a:rPr lang="en" sz="1800">
                <a:highlight>
                  <a:srgbClr val="000000"/>
                </a:highlight>
                <a:latin typeface="Courier New"/>
                <a:ea typeface="Courier New"/>
                <a:cs typeface="Courier New"/>
                <a:sym typeface="Courier New"/>
              </a:rPr>
              <a:t>|</a:t>
            </a:r>
            <a:endParaRPr sz="1800">
              <a:solidFill>
                <a:schemeClr val="lt1"/>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 calcmode="lin" valueType="num">
                                      <p:cBhvr additive="base">
                                        <p:cTn id="12" dur="1000"/>
                                        <p:tgtEl>
                                          <p:spTgt spid="18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 calcmode="lin" valueType="num">
                                      <p:cBhvr additive="base">
                                        <p:cTn id="17" dur="10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11700" y="1054625"/>
            <a:ext cx="8520600" cy="471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Extra Step for Windows Users (without Unix)</a:t>
            </a:r>
            <a:endParaRPr>
              <a:solidFill>
                <a:schemeClr val="lt1"/>
              </a:solidFill>
            </a:endParaRPr>
          </a:p>
        </p:txBody>
      </p:sp>
      <p:sp>
        <p:nvSpPr>
          <p:cNvPr id="195" name="Google Shape;195;p30"/>
          <p:cNvSpPr txBox="1">
            <a:spLocks noGrp="1"/>
          </p:cNvSpPr>
          <p:nvPr>
            <p:ph type="body" idx="1"/>
          </p:nvPr>
        </p:nvSpPr>
        <p:spPr>
          <a:xfrm>
            <a:off x="311700" y="1698983"/>
            <a:ext cx="8520600" cy="2809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solidFill>
                  <a:srgbClr val="A4C2F4"/>
                </a:solidFill>
                <a:hlinkClick r:id="rId3">
                  <a:extLst>
                    <a:ext uri="{A12FA001-AC4F-418D-AE19-62706E023703}">
                      <ahyp:hlinkClr xmlns:ahyp="http://schemas.microsoft.com/office/drawing/2018/hyperlinkcolor" val="tx"/>
                    </a:ext>
                  </a:extLst>
                </a:hlinkClick>
              </a:rPr>
              <a:t>https://git-scm.com/download/win</a:t>
            </a:r>
            <a:endParaRPr>
              <a:solidFill>
                <a:srgbClr val="A4C2F4"/>
              </a:solidFill>
            </a:endParaRPr>
          </a:p>
          <a:p>
            <a:pPr marL="0" lvl="0" indent="0" algn="ctr" rtl="0">
              <a:spcBef>
                <a:spcPts val="1200"/>
              </a:spcBef>
              <a:spcAft>
                <a:spcPts val="0"/>
              </a:spcAft>
              <a:buNone/>
            </a:pPr>
            <a:endParaRPr>
              <a:solidFill>
                <a:srgbClr val="A4C2F4"/>
              </a:solidFill>
            </a:endParaRPr>
          </a:p>
          <a:p>
            <a:pPr marL="0" lvl="0" indent="0" algn="ctr" rtl="0">
              <a:spcBef>
                <a:spcPts val="1200"/>
              </a:spcBef>
              <a:spcAft>
                <a:spcPts val="1200"/>
              </a:spcAft>
              <a:buNone/>
            </a:pPr>
            <a:r>
              <a:rPr lang="en" sz="2400" b="1">
                <a:solidFill>
                  <a:schemeClr val="lt1"/>
                </a:solidFill>
              </a:rPr>
              <a:t>Git Bash </a:t>
            </a:r>
            <a:r>
              <a:rPr lang="en" sz="2400">
                <a:solidFill>
                  <a:schemeClr val="lt1"/>
                </a:solidFill>
              </a:rPr>
              <a:t>!</a:t>
            </a:r>
            <a:endParaRPr sz="24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The Power Of Package Managers</a:t>
            </a:r>
            <a:endParaRPr>
              <a:solidFill>
                <a:schemeClr val="lt1"/>
              </a:solidFill>
            </a:endParaRPr>
          </a:p>
        </p:txBody>
      </p:sp>
      <p:sp>
        <p:nvSpPr>
          <p:cNvPr id="201" name="Google Shape;201;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lt1"/>
                </a:solidFill>
              </a:rPr>
              <a:t>Package managers serve as an easy to use layer for managing, installing and upgrading command line programs (and even desktop programs too!)</a:t>
            </a:r>
            <a:endParaRPr/>
          </a:p>
        </p:txBody>
      </p:sp>
      <p:pic>
        <p:nvPicPr>
          <p:cNvPr id="202" name="Google Shape;202;p31"/>
          <p:cNvPicPr preferRelativeResize="0"/>
          <p:nvPr/>
        </p:nvPicPr>
        <p:blipFill>
          <a:blip r:embed="rId3">
            <a:alphaModFix/>
          </a:blip>
          <a:stretch>
            <a:fillRect/>
          </a:stretch>
        </p:blipFill>
        <p:spPr>
          <a:xfrm>
            <a:off x="411901" y="1859653"/>
            <a:ext cx="5695877" cy="3159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Getting Started with Shell</a:t>
            </a:r>
            <a:endParaRPr b="1">
              <a:solidFill>
                <a:schemeClr val="lt1"/>
              </a:solidFill>
            </a:endParaRPr>
          </a:p>
        </p:txBody>
      </p:sp>
      <p:sp>
        <p:nvSpPr>
          <p:cNvPr id="66" name="Google Shape;66;p14"/>
          <p:cNvSpPr txBox="1">
            <a:spLocks noGrp="1"/>
          </p:cNvSpPr>
          <p:nvPr>
            <p:ph type="body" idx="1"/>
          </p:nvPr>
        </p:nvSpPr>
        <p:spPr>
          <a:xfrm>
            <a:off x="311700" y="1228675"/>
            <a:ext cx="2711400" cy="942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lt1"/>
                </a:solidFill>
              </a:rPr>
              <a:t>Linux (Mac Terminal)</a:t>
            </a:r>
            <a:endParaRPr>
              <a:solidFill>
                <a:schemeClr val="lt1"/>
              </a:solidFill>
            </a:endParaRPr>
          </a:p>
        </p:txBody>
      </p:sp>
      <p:sp>
        <p:nvSpPr>
          <p:cNvPr id="67" name="Google Shape;67;p14"/>
          <p:cNvSpPr txBox="1">
            <a:spLocks noGrp="1"/>
          </p:cNvSpPr>
          <p:nvPr>
            <p:ph type="body" idx="1"/>
          </p:nvPr>
        </p:nvSpPr>
        <p:spPr>
          <a:xfrm>
            <a:off x="311700" y="2841625"/>
            <a:ext cx="2360400" cy="661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lt1"/>
                </a:solidFill>
              </a:rPr>
              <a:t>Windows (CMD)</a:t>
            </a:r>
            <a:endParaRPr>
              <a:solidFill>
                <a:schemeClr val="lt1"/>
              </a:solidFill>
            </a:endParaRPr>
          </a:p>
        </p:txBody>
      </p:sp>
      <p:pic>
        <p:nvPicPr>
          <p:cNvPr id="68" name="Google Shape;68;p14"/>
          <p:cNvPicPr preferRelativeResize="0"/>
          <p:nvPr/>
        </p:nvPicPr>
        <p:blipFill rotWithShape="1">
          <a:blip r:embed="rId3">
            <a:alphaModFix/>
          </a:blip>
          <a:srcRect r="19704"/>
          <a:stretch/>
        </p:blipFill>
        <p:spPr>
          <a:xfrm>
            <a:off x="311700" y="3244700"/>
            <a:ext cx="4657877" cy="1092075"/>
          </a:xfrm>
          <a:prstGeom prst="rect">
            <a:avLst/>
          </a:prstGeom>
          <a:noFill/>
          <a:ln>
            <a:noFill/>
          </a:ln>
        </p:spPr>
      </p:pic>
      <p:pic>
        <p:nvPicPr>
          <p:cNvPr id="69" name="Google Shape;69;p14"/>
          <p:cNvPicPr preferRelativeResize="0"/>
          <p:nvPr/>
        </p:nvPicPr>
        <p:blipFill rotWithShape="1">
          <a:blip r:embed="rId4">
            <a:alphaModFix/>
          </a:blip>
          <a:srcRect l="688" r="31107"/>
          <a:stretch/>
        </p:blipFill>
        <p:spPr>
          <a:xfrm>
            <a:off x="358300" y="1671800"/>
            <a:ext cx="4611275" cy="942900"/>
          </a:xfrm>
          <a:prstGeom prst="rect">
            <a:avLst/>
          </a:prstGeom>
          <a:noFill/>
          <a:ln>
            <a:noFill/>
          </a:ln>
        </p:spPr>
      </p:pic>
      <p:sp>
        <p:nvSpPr>
          <p:cNvPr id="70" name="Google Shape;70;p14"/>
          <p:cNvSpPr txBox="1">
            <a:spLocks noGrp="1"/>
          </p:cNvSpPr>
          <p:nvPr>
            <p:ph type="body" idx="1"/>
          </p:nvPr>
        </p:nvSpPr>
        <p:spPr>
          <a:xfrm>
            <a:off x="5184925" y="1192225"/>
            <a:ext cx="3859500" cy="36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Try the Following Commands:</a:t>
            </a:r>
            <a:endParaRPr>
              <a:solidFill>
                <a:schemeClr val="lt1"/>
              </a:solidFill>
            </a:endParaRPr>
          </a:p>
          <a:p>
            <a:pPr marL="457200" lvl="0" indent="-342900" algn="l" rtl="0">
              <a:spcBef>
                <a:spcPts val="1200"/>
              </a:spcBef>
              <a:spcAft>
                <a:spcPts val="0"/>
              </a:spcAft>
              <a:buClr>
                <a:schemeClr val="lt1"/>
              </a:buClr>
              <a:buSzPts val="1800"/>
              <a:buFont typeface="Courier New"/>
              <a:buChar char="●"/>
            </a:pPr>
            <a:r>
              <a:rPr lang="en">
                <a:solidFill>
                  <a:schemeClr val="lt1"/>
                </a:solidFill>
                <a:highlight>
                  <a:schemeClr val="dk1"/>
                </a:highlight>
                <a:latin typeface="Courier New"/>
                <a:ea typeface="Courier New"/>
                <a:cs typeface="Courier New"/>
                <a:sym typeface="Courier New"/>
              </a:rPr>
              <a:t>$ date</a:t>
            </a:r>
            <a:endParaRPr>
              <a:solidFill>
                <a:schemeClr val="lt1"/>
              </a:solidFill>
              <a:highlight>
                <a:schemeClr val="dk1"/>
              </a:highlight>
              <a:latin typeface="Courier New"/>
              <a:ea typeface="Courier New"/>
              <a:cs typeface="Courier New"/>
              <a:sym typeface="Courier New"/>
            </a:endParaRPr>
          </a:p>
          <a:p>
            <a:pPr marL="457200" lvl="0" indent="-342900" algn="l" rtl="0">
              <a:spcBef>
                <a:spcPts val="1000"/>
              </a:spcBef>
              <a:spcAft>
                <a:spcPts val="0"/>
              </a:spcAft>
              <a:buClr>
                <a:schemeClr val="lt1"/>
              </a:buClr>
              <a:buSzPts val="1800"/>
              <a:buFont typeface="Courier New"/>
              <a:buChar char="●"/>
            </a:pPr>
            <a:r>
              <a:rPr lang="en">
                <a:solidFill>
                  <a:schemeClr val="lt1"/>
                </a:solidFill>
                <a:highlight>
                  <a:schemeClr val="dk1"/>
                </a:highlight>
                <a:latin typeface="Courier New"/>
                <a:ea typeface="Courier New"/>
                <a:cs typeface="Courier New"/>
                <a:sym typeface="Courier New"/>
              </a:rPr>
              <a:t>$ echo Hello Shell!</a:t>
            </a:r>
            <a:endParaRPr>
              <a:solidFill>
                <a:schemeClr val="lt1"/>
              </a:solidFill>
              <a:highlight>
                <a:schemeClr val="dk1"/>
              </a:highlight>
              <a:latin typeface="Courier New"/>
              <a:ea typeface="Courier New"/>
              <a:cs typeface="Courier New"/>
              <a:sym typeface="Courier New"/>
            </a:endParaRPr>
          </a:p>
          <a:p>
            <a:pPr marL="457200" lvl="0" indent="-342900" algn="l" rtl="0">
              <a:spcBef>
                <a:spcPts val="1200"/>
              </a:spcBef>
              <a:spcAft>
                <a:spcPts val="0"/>
              </a:spcAft>
              <a:buClr>
                <a:schemeClr val="lt1"/>
              </a:buClr>
              <a:buSzPts val="1800"/>
              <a:buFont typeface="Courier New"/>
              <a:buChar char="●"/>
            </a:pPr>
            <a:r>
              <a:rPr lang="en">
                <a:solidFill>
                  <a:schemeClr val="lt1"/>
                </a:solidFill>
                <a:highlight>
                  <a:schemeClr val="dk1"/>
                </a:highlight>
                <a:latin typeface="Courier New"/>
                <a:ea typeface="Courier New"/>
                <a:cs typeface="Courier New"/>
                <a:sym typeface="Courier New"/>
              </a:rPr>
              <a:t>$ pwd</a:t>
            </a:r>
            <a:r>
              <a:rPr lang="en">
                <a:solidFill>
                  <a:schemeClr val="lt1"/>
                </a:solidFill>
              </a:rPr>
              <a:t> or </a:t>
            </a:r>
            <a:r>
              <a:rPr lang="en">
                <a:solidFill>
                  <a:schemeClr val="lt1"/>
                </a:solidFill>
                <a:highlight>
                  <a:schemeClr val="dk1"/>
                </a:highlight>
                <a:latin typeface="Courier New"/>
                <a:ea typeface="Courier New"/>
                <a:cs typeface="Courier New"/>
                <a:sym typeface="Courier New"/>
              </a:rPr>
              <a:t>$ echo %cd%</a:t>
            </a:r>
            <a:endParaRPr>
              <a:solidFill>
                <a:schemeClr val="lt1"/>
              </a:solidFill>
              <a:highlight>
                <a:schemeClr val="dk1"/>
              </a:highlight>
              <a:latin typeface="Courier New"/>
              <a:ea typeface="Courier New"/>
              <a:cs typeface="Courier New"/>
              <a:sym typeface="Courier New"/>
            </a:endParaRPr>
          </a:p>
          <a:p>
            <a:pPr marL="457200" lvl="0" indent="-342900" algn="l" rtl="0">
              <a:spcBef>
                <a:spcPts val="1200"/>
              </a:spcBef>
              <a:spcAft>
                <a:spcPts val="0"/>
              </a:spcAft>
              <a:buClr>
                <a:schemeClr val="lt1"/>
              </a:buClr>
              <a:buSzPts val="1800"/>
              <a:buFont typeface="Courier New"/>
              <a:buChar char="●"/>
            </a:pPr>
            <a:r>
              <a:rPr lang="en">
                <a:solidFill>
                  <a:schemeClr val="lt1"/>
                </a:solidFill>
                <a:highlight>
                  <a:schemeClr val="dk1"/>
                </a:highlight>
                <a:latin typeface="Courier New"/>
                <a:ea typeface="Courier New"/>
                <a:cs typeface="Courier New"/>
                <a:sym typeface="Courier New"/>
              </a:rPr>
              <a:t>$ echo $PATH</a:t>
            </a:r>
            <a:endParaRPr>
              <a:solidFill>
                <a:schemeClr val="lt1"/>
              </a:solidFill>
              <a:highlight>
                <a:schemeClr val="dk1"/>
              </a:highlight>
              <a:latin typeface="Courier New"/>
              <a:ea typeface="Courier New"/>
              <a:cs typeface="Courier New"/>
              <a:sym typeface="Courier New"/>
            </a:endParaRPr>
          </a:p>
          <a:p>
            <a:pPr marL="0" lvl="0" indent="0" algn="l" rtl="0">
              <a:spcBef>
                <a:spcPts val="1200"/>
              </a:spcBef>
              <a:spcAft>
                <a:spcPts val="1200"/>
              </a:spcAft>
              <a:buNone/>
            </a:pPr>
            <a:r>
              <a:rPr lang="en">
                <a:solidFill>
                  <a:schemeClr val="lt1"/>
                </a:solidFill>
              </a:rPr>
              <a:t>Use </a:t>
            </a:r>
            <a:r>
              <a:rPr lang="en">
                <a:solidFill>
                  <a:schemeClr val="lt1"/>
                </a:solidFill>
                <a:highlight>
                  <a:schemeClr val="dk1"/>
                </a:highlight>
                <a:latin typeface="Courier New"/>
                <a:ea typeface="Courier New"/>
                <a:cs typeface="Courier New"/>
                <a:sym typeface="Courier New"/>
              </a:rPr>
              <a:t>cd</a:t>
            </a:r>
            <a:r>
              <a:rPr lang="en">
                <a:solidFill>
                  <a:schemeClr val="lt1"/>
                </a:solidFill>
              </a:rPr>
              <a:t> and </a:t>
            </a:r>
            <a:r>
              <a:rPr lang="en">
                <a:solidFill>
                  <a:schemeClr val="lt1"/>
                </a:solidFill>
                <a:highlight>
                  <a:schemeClr val="dk1"/>
                </a:highlight>
                <a:latin typeface="Courier New"/>
                <a:ea typeface="Courier New"/>
                <a:cs typeface="Courier New"/>
                <a:sym typeface="Courier New"/>
              </a:rPr>
              <a:t>cd ..</a:t>
            </a:r>
            <a:r>
              <a:rPr lang="en">
                <a:solidFill>
                  <a:schemeClr val="lt1"/>
                </a:solidFill>
              </a:rPr>
              <a:t> to navigate through directories. Then </a:t>
            </a:r>
            <a:r>
              <a:rPr lang="en">
                <a:solidFill>
                  <a:schemeClr val="lt1"/>
                </a:solidFill>
                <a:highlight>
                  <a:schemeClr val="dk1"/>
                </a:highlight>
                <a:latin typeface="Courier New"/>
                <a:ea typeface="Courier New"/>
                <a:cs typeface="Courier New"/>
                <a:sym typeface="Courier New"/>
              </a:rPr>
              <a:t>ls</a:t>
            </a:r>
            <a:r>
              <a:rPr lang="en">
                <a:solidFill>
                  <a:schemeClr val="lt1"/>
                </a:solidFill>
              </a:rPr>
              <a:t> or </a:t>
            </a:r>
            <a:r>
              <a:rPr lang="en">
                <a:solidFill>
                  <a:schemeClr val="lt1"/>
                </a:solidFill>
                <a:highlight>
                  <a:schemeClr val="dk1"/>
                </a:highlight>
                <a:latin typeface="Courier New"/>
                <a:ea typeface="Courier New"/>
                <a:cs typeface="Courier New"/>
                <a:sym typeface="Courier New"/>
              </a:rPr>
              <a:t>dir</a:t>
            </a:r>
            <a:r>
              <a:rPr lang="en">
                <a:solidFill>
                  <a:schemeClr val="lt1"/>
                </a:solidFill>
              </a:rPr>
              <a:t> to see the files inside a directory. </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How can we use it?</a:t>
            </a:r>
            <a:endParaRPr>
              <a:solidFill>
                <a:schemeClr val="lt1"/>
              </a:solidFill>
            </a:endParaRPr>
          </a:p>
        </p:txBody>
      </p:sp>
      <p:sp>
        <p:nvSpPr>
          <p:cNvPr id="208" name="Google Shape;20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solidFill>
                  <a:srgbClr val="FFFFFF"/>
                </a:solidFill>
              </a:rPr>
              <a:t>It’s simple! Let’s take </a:t>
            </a:r>
            <a:r>
              <a:rPr lang="en" sz="1600">
                <a:solidFill>
                  <a:srgbClr val="FF9900"/>
                </a:solidFill>
              </a:rPr>
              <a:t>git </a:t>
            </a:r>
            <a:r>
              <a:rPr lang="en" sz="1600">
                <a:solidFill>
                  <a:srgbClr val="FFFFFF"/>
                </a:solidFill>
              </a:rPr>
              <a:t>for example. All we have to do is check if the package manager carries the </a:t>
            </a:r>
            <a:r>
              <a:rPr lang="en" sz="1600">
                <a:solidFill>
                  <a:srgbClr val="FF9900"/>
                </a:solidFill>
              </a:rPr>
              <a:t>formulae</a:t>
            </a:r>
            <a:r>
              <a:rPr lang="en" sz="1600">
                <a:solidFill>
                  <a:srgbClr val="FFFFFF"/>
                </a:solidFill>
              </a:rPr>
              <a:t> in it’s repository, and install it!</a:t>
            </a:r>
            <a:endParaRPr sz="1600">
              <a:solidFill>
                <a:srgbClr val="FFFFFF"/>
              </a:solidFill>
            </a:endParaRPr>
          </a:p>
        </p:txBody>
      </p:sp>
      <p:pic>
        <p:nvPicPr>
          <p:cNvPr id="209" name="Google Shape;209;p32"/>
          <p:cNvPicPr preferRelativeResize="0"/>
          <p:nvPr/>
        </p:nvPicPr>
        <p:blipFill>
          <a:blip r:embed="rId3">
            <a:alphaModFix/>
          </a:blip>
          <a:stretch>
            <a:fillRect/>
          </a:stretch>
        </p:blipFill>
        <p:spPr>
          <a:xfrm>
            <a:off x="401625" y="1907575"/>
            <a:ext cx="4383427" cy="2240949"/>
          </a:xfrm>
          <a:prstGeom prst="rect">
            <a:avLst/>
          </a:prstGeom>
          <a:noFill/>
          <a:ln>
            <a:noFill/>
          </a:ln>
        </p:spPr>
      </p:pic>
      <p:sp>
        <p:nvSpPr>
          <p:cNvPr id="210" name="Google Shape;210;p32"/>
          <p:cNvSpPr txBox="1"/>
          <p:nvPr/>
        </p:nvSpPr>
        <p:spPr>
          <a:xfrm>
            <a:off x="5216575" y="1907475"/>
            <a:ext cx="3367200" cy="30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Installing </a:t>
            </a:r>
            <a:r>
              <a:rPr lang="en">
                <a:solidFill>
                  <a:srgbClr val="FF9900"/>
                </a:solidFill>
                <a:latin typeface="Proxima Nova"/>
                <a:ea typeface="Proxima Nova"/>
                <a:cs typeface="Proxima Nova"/>
                <a:sym typeface="Proxima Nova"/>
              </a:rPr>
              <a:t>formulae</a:t>
            </a:r>
            <a:r>
              <a:rPr lang="en">
                <a:solidFill>
                  <a:srgbClr val="FFFFFF"/>
                </a:solidFill>
                <a:latin typeface="Proxima Nova"/>
                <a:ea typeface="Proxima Nova"/>
                <a:cs typeface="Proxima Nova"/>
                <a:sym typeface="Proxima Nova"/>
              </a:rPr>
              <a:t> is as easy using:</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For CLI terminology:</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&gt; </a:t>
            </a:r>
            <a:r>
              <a:rPr lang="en">
                <a:solidFill>
                  <a:srgbClr val="00FFFF"/>
                </a:solidFill>
                <a:latin typeface="Proxima Nova"/>
                <a:ea typeface="Proxima Nova"/>
                <a:cs typeface="Proxima Nova"/>
                <a:sym typeface="Proxima Nova"/>
              </a:rPr>
              <a:t>brew </a:t>
            </a:r>
            <a:r>
              <a:rPr lang="en">
                <a:solidFill>
                  <a:srgbClr val="FFFFFF"/>
                </a:solidFill>
                <a:latin typeface="Proxima Nova"/>
                <a:ea typeface="Proxima Nova"/>
                <a:cs typeface="Proxima Nova"/>
                <a:sym typeface="Proxima Nova"/>
              </a:rPr>
              <a:t>is used as the main caller for the package manager, in my case this being </a:t>
            </a:r>
            <a:r>
              <a:rPr lang="en">
                <a:solidFill>
                  <a:srgbClr val="00FFFF"/>
                </a:solidFill>
                <a:latin typeface="Proxima Nova"/>
                <a:ea typeface="Proxima Nova"/>
                <a:cs typeface="Proxima Nova"/>
                <a:sym typeface="Proxima Nova"/>
              </a:rPr>
              <a:t>Homebrew</a:t>
            </a:r>
            <a:endParaRPr>
              <a:solidFill>
                <a:srgbClr val="00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&gt; </a:t>
            </a:r>
            <a:r>
              <a:rPr lang="en">
                <a:solidFill>
                  <a:srgbClr val="9900FF"/>
                </a:solidFill>
                <a:latin typeface="Proxima Nova"/>
                <a:ea typeface="Proxima Nova"/>
                <a:cs typeface="Proxima Nova"/>
                <a:sym typeface="Proxima Nova"/>
              </a:rPr>
              <a:t>install </a:t>
            </a:r>
            <a:r>
              <a:rPr lang="en">
                <a:solidFill>
                  <a:srgbClr val="FFFFFF"/>
                </a:solidFill>
                <a:latin typeface="Proxima Nova"/>
                <a:ea typeface="Proxima Nova"/>
                <a:cs typeface="Proxima Nova"/>
                <a:sym typeface="Proxima Nova"/>
              </a:rPr>
              <a:t>is the command we pass to the package manager</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&gt; </a:t>
            </a:r>
            <a:r>
              <a:rPr lang="en">
                <a:solidFill>
                  <a:srgbClr val="FF9900"/>
                </a:solidFill>
                <a:latin typeface="Proxima Nova"/>
                <a:ea typeface="Proxima Nova"/>
                <a:cs typeface="Proxima Nova"/>
                <a:sym typeface="Proxima Nova"/>
              </a:rPr>
              <a:t>git </a:t>
            </a:r>
            <a:r>
              <a:rPr lang="en">
                <a:solidFill>
                  <a:srgbClr val="FFFFFF"/>
                </a:solidFill>
                <a:latin typeface="Proxima Nova"/>
                <a:ea typeface="Proxima Nova"/>
                <a:cs typeface="Proxima Nova"/>
                <a:sym typeface="Proxima Nova"/>
              </a:rPr>
              <a:t>is the formulae!</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FFFFFF"/>
                </a:solidFill>
                <a:latin typeface="Proxima Nova"/>
                <a:ea typeface="Proxima Nova"/>
                <a:cs typeface="Proxima Nova"/>
                <a:sym typeface="Proxima Nova"/>
              </a:rPr>
              <a:t> </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a:solidFill>
                <a:srgbClr val="FFFFFF"/>
              </a:solidFill>
              <a:latin typeface="Proxima Nova"/>
              <a:ea typeface="Proxima Nova"/>
              <a:cs typeface="Proxima Nova"/>
              <a:sym typeface="Proxima Nova"/>
            </a:endParaRPr>
          </a:p>
        </p:txBody>
      </p:sp>
      <p:sp>
        <p:nvSpPr>
          <p:cNvPr id="211" name="Google Shape;211;p32"/>
          <p:cNvSpPr txBox="1"/>
          <p:nvPr/>
        </p:nvSpPr>
        <p:spPr>
          <a:xfrm>
            <a:off x="5303725" y="2344050"/>
            <a:ext cx="3192900" cy="455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FF"/>
                </a:solidFill>
                <a:latin typeface="Proxima Nova"/>
                <a:ea typeface="Proxima Nova"/>
                <a:cs typeface="Proxima Nova"/>
                <a:sym typeface="Proxima Nova"/>
              </a:rPr>
              <a:t>&gt; brew </a:t>
            </a:r>
            <a:r>
              <a:rPr lang="en">
                <a:solidFill>
                  <a:srgbClr val="9900FF"/>
                </a:solidFill>
                <a:latin typeface="Proxima Nova"/>
                <a:ea typeface="Proxima Nova"/>
                <a:cs typeface="Proxima Nova"/>
                <a:sym typeface="Proxima Nova"/>
              </a:rPr>
              <a:t>install </a:t>
            </a:r>
            <a:r>
              <a:rPr lang="en">
                <a:solidFill>
                  <a:srgbClr val="FF9900"/>
                </a:solidFill>
                <a:latin typeface="Proxima Nova"/>
                <a:ea typeface="Proxima Nova"/>
                <a:cs typeface="Proxima Nova"/>
                <a:sym typeface="Proxima Nova"/>
              </a:rPr>
              <a:t>git</a:t>
            </a:r>
            <a:endParaRPr>
              <a:solidFill>
                <a:srgbClr val="FF9900"/>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15"/>
        <p:cNvGrpSpPr/>
        <p:nvPr/>
      </p:nvGrpSpPr>
      <p:grpSpPr>
        <a:xfrm>
          <a:off x="0" y="0"/>
          <a:ext cx="0" cy="0"/>
          <a:chOff x="0" y="0"/>
          <a:chExt cx="0" cy="0"/>
        </a:xfrm>
      </p:grpSpPr>
      <p:sp>
        <p:nvSpPr>
          <p:cNvPr id="216" name="Google Shape;21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FFFF"/>
                </a:solidFill>
              </a:rPr>
              <a:t>What are the advantages?</a:t>
            </a:r>
            <a:endParaRPr>
              <a:solidFill>
                <a:srgbClr val="FFFFFF"/>
              </a:solidFill>
            </a:endParaRPr>
          </a:p>
        </p:txBody>
      </p:sp>
      <p:sp>
        <p:nvSpPr>
          <p:cNvPr id="217" name="Google Shape;217;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rgbClr val="FFFFFF"/>
                </a:solidFill>
              </a:rPr>
              <a:t>After installing a </a:t>
            </a:r>
            <a:r>
              <a:rPr lang="en">
                <a:solidFill>
                  <a:srgbClr val="FF9900"/>
                </a:solidFill>
              </a:rPr>
              <a:t>formulae</a:t>
            </a:r>
            <a:r>
              <a:rPr lang="en">
                <a:solidFill>
                  <a:srgbClr val="FFFFFF"/>
                </a:solidFill>
              </a:rPr>
              <a:t>, this can be used in the system terminal as a direct command, without the need of external tools or other applications!</a:t>
            </a:r>
            <a:endParaRPr>
              <a:solidFill>
                <a:srgbClr val="FFFFFF"/>
              </a:solidFill>
            </a:endParaRPr>
          </a:p>
        </p:txBody>
      </p:sp>
      <p:pic>
        <p:nvPicPr>
          <p:cNvPr id="218" name="Google Shape;218;p33"/>
          <p:cNvPicPr preferRelativeResize="0"/>
          <p:nvPr/>
        </p:nvPicPr>
        <p:blipFill>
          <a:blip r:embed="rId3">
            <a:alphaModFix/>
          </a:blip>
          <a:stretch>
            <a:fillRect/>
          </a:stretch>
        </p:blipFill>
        <p:spPr>
          <a:xfrm>
            <a:off x="204875" y="1917475"/>
            <a:ext cx="4848676" cy="2386450"/>
          </a:xfrm>
          <a:prstGeom prst="rect">
            <a:avLst/>
          </a:prstGeom>
          <a:noFill/>
          <a:ln>
            <a:noFill/>
          </a:ln>
        </p:spPr>
      </p:pic>
      <p:sp>
        <p:nvSpPr>
          <p:cNvPr id="219" name="Google Shape;219;p33"/>
          <p:cNvSpPr txBox="1"/>
          <p:nvPr/>
        </p:nvSpPr>
        <p:spPr>
          <a:xfrm>
            <a:off x="5059175" y="2034925"/>
            <a:ext cx="3665100" cy="20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Proxima Nova"/>
                <a:ea typeface="Proxima Nova"/>
                <a:cs typeface="Proxima Nova"/>
                <a:sym typeface="Proxima Nova"/>
              </a:rPr>
              <a:t>In the case of </a:t>
            </a:r>
            <a:r>
              <a:rPr lang="en">
                <a:solidFill>
                  <a:srgbClr val="FF9900"/>
                </a:solidFill>
                <a:latin typeface="Proxima Nova"/>
                <a:ea typeface="Proxima Nova"/>
                <a:cs typeface="Proxima Nova"/>
                <a:sym typeface="Proxima Nova"/>
              </a:rPr>
              <a:t>git</a:t>
            </a:r>
            <a:r>
              <a:rPr lang="en">
                <a:solidFill>
                  <a:srgbClr val="FFFFFF"/>
                </a:solidFill>
                <a:latin typeface="Proxima Nova"/>
                <a:ea typeface="Proxima Nova"/>
                <a:cs typeface="Proxima Nova"/>
                <a:sym typeface="Proxima Nova"/>
              </a:rPr>
              <a:t>, this will work exactly like </a:t>
            </a:r>
            <a:r>
              <a:rPr lang="en">
                <a:solidFill>
                  <a:srgbClr val="FF9900"/>
                </a:solidFill>
                <a:latin typeface="Proxima Nova"/>
                <a:ea typeface="Proxima Nova"/>
                <a:cs typeface="Proxima Nova"/>
                <a:sym typeface="Proxima Nova"/>
              </a:rPr>
              <a:t>Git Bash</a:t>
            </a:r>
            <a:r>
              <a:rPr lang="en">
                <a:solidFill>
                  <a:srgbClr val="FFFFFF"/>
                </a:solidFill>
                <a:latin typeface="Proxima Nova"/>
                <a:ea typeface="Proxima Nova"/>
                <a:cs typeface="Proxima Nova"/>
                <a:sym typeface="Proxima Nova"/>
              </a:rPr>
              <a:t> on Windows systems!</a:t>
            </a:r>
            <a:endParaRPr>
              <a:solidFill>
                <a:srgbClr val="FFFFFF"/>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23"/>
        <p:cNvGrpSpPr/>
        <p:nvPr/>
      </p:nvGrpSpPr>
      <p:grpSpPr>
        <a:xfrm>
          <a:off x="0" y="0"/>
          <a:ext cx="0" cy="0"/>
          <a:chOff x="0" y="0"/>
          <a:chExt cx="0" cy="0"/>
        </a:xfrm>
      </p:grpSpPr>
      <p:sp>
        <p:nvSpPr>
          <p:cNvPr id="224" name="Google Shape;224;p34"/>
          <p:cNvSpPr txBox="1">
            <a:spLocks noGrp="1"/>
          </p:cNvSpPr>
          <p:nvPr>
            <p:ph type="body" idx="1"/>
          </p:nvPr>
        </p:nvSpPr>
        <p:spPr>
          <a:xfrm>
            <a:off x="339825" y="326025"/>
            <a:ext cx="8520600" cy="42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FFFFFF"/>
                </a:solidFill>
              </a:rPr>
              <a:t>Another cool advantage is the ability to run services as background processes straight from the command line! This is similar to a startup process in Windows!</a:t>
            </a:r>
            <a:endParaRPr>
              <a:solidFill>
                <a:srgbClr val="FFFFFF"/>
              </a:solidFill>
            </a:endParaRPr>
          </a:p>
          <a:p>
            <a:pPr marL="0" lvl="0" indent="0" algn="l" rtl="0">
              <a:spcBef>
                <a:spcPts val="1200"/>
              </a:spcBef>
              <a:spcAft>
                <a:spcPts val="0"/>
              </a:spcAft>
              <a:buNone/>
            </a:pPr>
            <a:endParaRPr>
              <a:solidFill>
                <a:srgbClr val="FFFFFF"/>
              </a:solidFill>
            </a:endParaRPr>
          </a:p>
          <a:p>
            <a:pPr marL="0" lvl="0" indent="0" algn="l" rtl="0">
              <a:spcBef>
                <a:spcPts val="1200"/>
              </a:spcBef>
              <a:spcAft>
                <a:spcPts val="1200"/>
              </a:spcAft>
              <a:buNone/>
            </a:pPr>
            <a:endParaRPr>
              <a:solidFill>
                <a:srgbClr val="FFFFFF"/>
              </a:solidFill>
            </a:endParaRPr>
          </a:p>
        </p:txBody>
      </p:sp>
      <p:pic>
        <p:nvPicPr>
          <p:cNvPr id="225" name="Google Shape;225;p34"/>
          <p:cNvPicPr preferRelativeResize="0"/>
          <p:nvPr/>
        </p:nvPicPr>
        <p:blipFill>
          <a:blip r:embed="rId3">
            <a:alphaModFix/>
          </a:blip>
          <a:stretch>
            <a:fillRect/>
          </a:stretch>
        </p:blipFill>
        <p:spPr>
          <a:xfrm>
            <a:off x="232975" y="1203500"/>
            <a:ext cx="3848100" cy="2074375"/>
          </a:xfrm>
          <a:prstGeom prst="rect">
            <a:avLst/>
          </a:prstGeom>
          <a:noFill/>
          <a:ln>
            <a:noFill/>
          </a:ln>
        </p:spPr>
      </p:pic>
      <p:pic>
        <p:nvPicPr>
          <p:cNvPr id="226" name="Google Shape;226;p34"/>
          <p:cNvPicPr preferRelativeResize="0"/>
          <p:nvPr/>
        </p:nvPicPr>
        <p:blipFill>
          <a:blip r:embed="rId4">
            <a:alphaModFix/>
          </a:blip>
          <a:stretch>
            <a:fillRect/>
          </a:stretch>
        </p:blipFill>
        <p:spPr>
          <a:xfrm>
            <a:off x="4137300" y="2022325"/>
            <a:ext cx="4615075" cy="2283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30"/>
        <p:cNvGrpSpPr/>
        <p:nvPr/>
      </p:nvGrpSpPr>
      <p:grpSpPr>
        <a:xfrm>
          <a:off x="0" y="0"/>
          <a:ext cx="0" cy="0"/>
          <a:chOff x="0" y="0"/>
          <a:chExt cx="0" cy="0"/>
        </a:xfrm>
      </p:grpSpPr>
      <p:sp>
        <p:nvSpPr>
          <p:cNvPr id="231" name="Google Shape;231;p35"/>
          <p:cNvSpPr txBox="1">
            <a:spLocks noGrp="1"/>
          </p:cNvSpPr>
          <p:nvPr>
            <p:ph type="body" idx="1"/>
          </p:nvPr>
        </p:nvSpPr>
        <p:spPr>
          <a:xfrm>
            <a:off x="311700" y="415975"/>
            <a:ext cx="8520600" cy="415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FFFFFF"/>
                </a:solidFill>
              </a:rPr>
              <a:t>The final advantage in </a:t>
            </a:r>
            <a:r>
              <a:rPr lang="en" sz="1500">
                <a:solidFill>
                  <a:srgbClr val="00FFFF"/>
                </a:solidFill>
              </a:rPr>
              <a:t>brew’s </a:t>
            </a:r>
            <a:r>
              <a:rPr lang="en" sz="1500">
                <a:solidFill>
                  <a:srgbClr val="FFFFFF"/>
                </a:solidFill>
              </a:rPr>
              <a:t>case, would be the usage of </a:t>
            </a:r>
            <a:r>
              <a:rPr lang="en" sz="1500">
                <a:solidFill>
                  <a:srgbClr val="B4A7D6"/>
                </a:solidFill>
              </a:rPr>
              <a:t>casks</a:t>
            </a:r>
            <a:r>
              <a:rPr lang="en" sz="1500">
                <a:solidFill>
                  <a:srgbClr val="FFFFFF"/>
                </a:solidFill>
              </a:rPr>
              <a:t>. These are a variation of </a:t>
            </a:r>
            <a:r>
              <a:rPr lang="en" sz="1500">
                <a:solidFill>
                  <a:srgbClr val="FF9900"/>
                </a:solidFill>
              </a:rPr>
              <a:t>formulae</a:t>
            </a:r>
            <a:r>
              <a:rPr lang="en" sz="1500">
                <a:solidFill>
                  <a:srgbClr val="FFFFFF"/>
                </a:solidFill>
              </a:rPr>
              <a:t>, that allow direct installation of </a:t>
            </a:r>
            <a:r>
              <a:rPr lang="en" sz="1500" i="1">
                <a:solidFill>
                  <a:srgbClr val="B4A7D6"/>
                </a:solidFill>
              </a:rPr>
              <a:t>desktop applications</a:t>
            </a:r>
            <a:r>
              <a:rPr lang="en" sz="1500">
                <a:solidFill>
                  <a:srgbClr val="FFFFFF"/>
                </a:solidFill>
              </a:rPr>
              <a:t>, by passing the </a:t>
            </a:r>
            <a:r>
              <a:rPr lang="en" sz="1500">
                <a:solidFill>
                  <a:srgbClr val="B4A7D6"/>
                </a:solidFill>
              </a:rPr>
              <a:t>--cask</a:t>
            </a:r>
            <a:r>
              <a:rPr lang="en" sz="1500">
                <a:solidFill>
                  <a:srgbClr val="FFFFFF"/>
                </a:solidFill>
              </a:rPr>
              <a:t> flag when installing something. This in turn allows to keep both </a:t>
            </a:r>
            <a:r>
              <a:rPr lang="en" sz="1500">
                <a:solidFill>
                  <a:srgbClr val="FF9900"/>
                </a:solidFill>
              </a:rPr>
              <a:t>CLI formulae</a:t>
            </a:r>
            <a:r>
              <a:rPr lang="en" sz="1500">
                <a:solidFill>
                  <a:srgbClr val="FFFFFF"/>
                </a:solidFill>
              </a:rPr>
              <a:t> and </a:t>
            </a:r>
            <a:r>
              <a:rPr lang="en" sz="1500">
                <a:solidFill>
                  <a:srgbClr val="B4A7D6"/>
                </a:solidFill>
              </a:rPr>
              <a:t>desktop applications</a:t>
            </a:r>
            <a:r>
              <a:rPr lang="en" sz="1500">
                <a:solidFill>
                  <a:srgbClr val="FFFFFF"/>
                </a:solidFill>
              </a:rPr>
              <a:t> up to date using one or two commands! </a:t>
            </a:r>
            <a:r>
              <a:rPr lang="en" sz="1500">
                <a:solidFill>
                  <a:srgbClr val="FF9900"/>
                </a:solidFill>
              </a:rPr>
              <a:t> </a:t>
            </a:r>
            <a:endParaRPr sz="1500">
              <a:solidFill>
                <a:srgbClr val="FF9900"/>
              </a:solidFill>
            </a:endParaRPr>
          </a:p>
          <a:p>
            <a:pPr marL="0" lvl="0" indent="0" algn="l" rtl="0">
              <a:spcBef>
                <a:spcPts val="1200"/>
              </a:spcBef>
              <a:spcAft>
                <a:spcPts val="0"/>
              </a:spcAft>
              <a:buNone/>
            </a:pPr>
            <a:r>
              <a:rPr lang="en" sz="1500">
                <a:solidFill>
                  <a:srgbClr val="FFFFFF"/>
                </a:solidFill>
              </a:rPr>
              <a:t>For example: </a:t>
            </a:r>
            <a:endParaRPr sz="1500">
              <a:solidFill>
                <a:srgbClr val="FFFFFF"/>
              </a:solidFill>
            </a:endParaRPr>
          </a:p>
          <a:p>
            <a:pPr marL="0" lvl="0" indent="0" algn="l" rtl="0">
              <a:spcBef>
                <a:spcPts val="1200"/>
              </a:spcBef>
              <a:spcAft>
                <a:spcPts val="0"/>
              </a:spcAft>
              <a:buNone/>
            </a:pPr>
            <a:endParaRPr sz="1500">
              <a:solidFill>
                <a:srgbClr val="FFFFFF"/>
              </a:solidFill>
            </a:endParaRPr>
          </a:p>
          <a:p>
            <a:pPr marL="0" lvl="0" indent="0" algn="l" rtl="0">
              <a:spcBef>
                <a:spcPts val="1200"/>
              </a:spcBef>
              <a:spcAft>
                <a:spcPts val="0"/>
              </a:spcAft>
              <a:buNone/>
            </a:pPr>
            <a:r>
              <a:rPr lang="en" sz="1500">
                <a:solidFill>
                  <a:srgbClr val="FFFFFF"/>
                </a:solidFill>
              </a:rPr>
              <a:t>By using this command, </a:t>
            </a:r>
            <a:r>
              <a:rPr lang="en" sz="1500">
                <a:solidFill>
                  <a:srgbClr val="00FFFF"/>
                </a:solidFill>
              </a:rPr>
              <a:t>brew</a:t>
            </a:r>
            <a:r>
              <a:rPr lang="en" sz="1500">
                <a:solidFill>
                  <a:srgbClr val="FFFFFF"/>
                </a:solidFill>
              </a:rPr>
              <a:t> will install </a:t>
            </a:r>
            <a:r>
              <a:rPr lang="en" sz="1500">
                <a:solidFill>
                  <a:srgbClr val="FF9900"/>
                </a:solidFill>
              </a:rPr>
              <a:t>Firefox’s</a:t>
            </a:r>
            <a:r>
              <a:rPr lang="en" sz="1500">
                <a:solidFill>
                  <a:srgbClr val="FFFFFF"/>
                </a:solidFill>
              </a:rPr>
              <a:t> desktop build as a standalone application. Afterwards, all that would need to be done is to use a couple simple commands to keep everything up to date!</a:t>
            </a:r>
            <a:endParaRPr sz="1500">
              <a:solidFill>
                <a:srgbClr val="FFFFFF"/>
              </a:solidFill>
            </a:endParaRPr>
          </a:p>
          <a:p>
            <a:pPr marL="0" lvl="0" indent="0" algn="l" rtl="0">
              <a:spcBef>
                <a:spcPts val="1200"/>
              </a:spcBef>
              <a:spcAft>
                <a:spcPts val="1200"/>
              </a:spcAft>
              <a:buNone/>
            </a:pPr>
            <a:endParaRPr sz="1500">
              <a:solidFill>
                <a:srgbClr val="FFFFFF"/>
              </a:solidFill>
            </a:endParaRPr>
          </a:p>
        </p:txBody>
      </p:sp>
      <p:sp>
        <p:nvSpPr>
          <p:cNvPr id="232" name="Google Shape;232;p35"/>
          <p:cNvSpPr txBox="1"/>
          <p:nvPr/>
        </p:nvSpPr>
        <p:spPr>
          <a:xfrm>
            <a:off x="390425" y="1989925"/>
            <a:ext cx="2282400" cy="455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FF"/>
                </a:solidFill>
                <a:latin typeface="Proxima Nova"/>
                <a:ea typeface="Proxima Nova"/>
                <a:cs typeface="Proxima Nova"/>
                <a:sym typeface="Proxima Nova"/>
              </a:rPr>
              <a:t>&gt; brew </a:t>
            </a:r>
            <a:r>
              <a:rPr lang="en">
                <a:solidFill>
                  <a:srgbClr val="9900FF"/>
                </a:solidFill>
                <a:latin typeface="Proxima Nova"/>
                <a:ea typeface="Proxima Nova"/>
                <a:cs typeface="Proxima Nova"/>
                <a:sym typeface="Proxima Nova"/>
              </a:rPr>
              <a:t>install </a:t>
            </a:r>
            <a:r>
              <a:rPr lang="en">
                <a:solidFill>
                  <a:srgbClr val="B4A7D6"/>
                </a:solidFill>
                <a:latin typeface="Proxima Nova"/>
                <a:ea typeface="Proxima Nova"/>
                <a:cs typeface="Proxima Nova"/>
                <a:sym typeface="Proxima Nova"/>
              </a:rPr>
              <a:t>--cask </a:t>
            </a:r>
            <a:r>
              <a:rPr lang="en">
                <a:solidFill>
                  <a:srgbClr val="FF9900"/>
                </a:solidFill>
                <a:latin typeface="Proxima Nova"/>
                <a:ea typeface="Proxima Nova"/>
                <a:cs typeface="Proxima Nova"/>
                <a:sym typeface="Proxima Nova"/>
              </a:rPr>
              <a:t>firefox</a:t>
            </a:r>
            <a:endParaRPr>
              <a:solidFill>
                <a:srgbClr val="FF9900"/>
              </a:solidFill>
              <a:latin typeface="Proxima Nova"/>
              <a:ea typeface="Proxima Nova"/>
              <a:cs typeface="Proxima Nova"/>
              <a:sym typeface="Proxima Nova"/>
            </a:endParaRPr>
          </a:p>
        </p:txBody>
      </p:sp>
      <p:sp>
        <p:nvSpPr>
          <p:cNvPr id="233" name="Google Shape;233;p35"/>
          <p:cNvSpPr txBox="1"/>
          <p:nvPr/>
        </p:nvSpPr>
        <p:spPr>
          <a:xfrm>
            <a:off x="438450" y="3423375"/>
            <a:ext cx="4002300" cy="669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FF"/>
                </a:solidFill>
                <a:latin typeface="Proxima Nova"/>
                <a:ea typeface="Proxima Nova"/>
                <a:cs typeface="Proxima Nova"/>
                <a:sym typeface="Proxima Nova"/>
              </a:rPr>
              <a:t>&gt; brew </a:t>
            </a:r>
            <a:r>
              <a:rPr lang="en">
                <a:solidFill>
                  <a:srgbClr val="00FF00"/>
                </a:solidFill>
                <a:latin typeface="Proxima Nova"/>
                <a:ea typeface="Proxima Nova"/>
                <a:cs typeface="Proxima Nova"/>
                <a:sym typeface="Proxima Nova"/>
              </a:rPr>
              <a:t>update </a:t>
            </a:r>
            <a:r>
              <a:rPr lang="en">
                <a:solidFill>
                  <a:srgbClr val="FFFFFF"/>
                </a:solidFill>
                <a:latin typeface="Proxima Nova"/>
                <a:ea typeface="Proxima Nova"/>
                <a:cs typeface="Proxima Nova"/>
                <a:sym typeface="Proxima Nova"/>
              </a:rPr>
              <a:t>// updates repository sources</a:t>
            </a:r>
            <a:endParaRPr>
              <a:solidFill>
                <a:srgbClr val="FFFFFF"/>
              </a:solidFill>
              <a:latin typeface="Proxima Nova"/>
              <a:ea typeface="Proxima Nova"/>
              <a:cs typeface="Proxima Nova"/>
              <a:sym typeface="Proxima Nova"/>
            </a:endParaRPr>
          </a:p>
          <a:p>
            <a:pPr marL="0" lvl="0" indent="0" algn="l" rtl="0">
              <a:spcBef>
                <a:spcPts val="0"/>
              </a:spcBef>
              <a:spcAft>
                <a:spcPts val="0"/>
              </a:spcAft>
              <a:buNone/>
            </a:pPr>
            <a:r>
              <a:rPr lang="en">
                <a:solidFill>
                  <a:srgbClr val="00FFFF"/>
                </a:solidFill>
                <a:latin typeface="Proxima Nova"/>
                <a:ea typeface="Proxima Nova"/>
                <a:cs typeface="Proxima Nova"/>
                <a:sym typeface="Proxima Nova"/>
              </a:rPr>
              <a:t>&gt; brew </a:t>
            </a:r>
            <a:r>
              <a:rPr lang="en">
                <a:solidFill>
                  <a:srgbClr val="00FF00"/>
                </a:solidFill>
                <a:latin typeface="Proxima Nova"/>
                <a:ea typeface="Proxima Nova"/>
                <a:cs typeface="Proxima Nova"/>
                <a:sym typeface="Proxima Nova"/>
              </a:rPr>
              <a:t>upgrade </a:t>
            </a:r>
            <a:r>
              <a:rPr lang="en">
                <a:solidFill>
                  <a:srgbClr val="FFFFFF"/>
                </a:solidFill>
                <a:latin typeface="Proxima Nova"/>
                <a:ea typeface="Proxima Nova"/>
                <a:cs typeface="Proxima Nova"/>
                <a:sym typeface="Proxima Nova"/>
              </a:rPr>
              <a:t>//upgrades installed packages</a:t>
            </a:r>
            <a:endParaRPr>
              <a:solidFill>
                <a:srgbClr val="FFFFFF"/>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37"/>
        <p:cNvGrpSpPr/>
        <p:nvPr/>
      </p:nvGrpSpPr>
      <p:grpSpPr>
        <a:xfrm>
          <a:off x="0" y="0"/>
          <a:ext cx="0" cy="0"/>
          <a:chOff x="0" y="0"/>
          <a:chExt cx="0" cy="0"/>
        </a:xfrm>
      </p:grpSpPr>
      <p:pic>
        <p:nvPicPr>
          <p:cNvPr id="238" name="Google Shape;238;p36"/>
          <p:cNvPicPr preferRelativeResize="0"/>
          <p:nvPr/>
        </p:nvPicPr>
        <p:blipFill>
          <a:blip r:embed="rId3">
            <a:alphaModFix/>
          </a:blip>
          <a:stretch>
            <a:fillRect/>
          </a:stretch>
        </p:blipFill>
        <p:spPr>
          <a:xfrm>
            <a:off x="748825" y="152400"/>
            <a:ext cx="7646341"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FFFF"/>
                </a:solidFill>
              </a:rPr>
              <a:t>Alternatives!</a:t>
            </a:r>
            <a:endParaRPr>
              <a:solidFill>
                <a:srgbClr val="FFFFFF"/>
              </a:solidFill>
            </a:endParaRPr>
          </a:p>
        </p:txBody>
      </p:sp>
      <p:sp>
        <p:nvSpPr>
          <p:cNvPr id="244" name="Google Shape;24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FFFFFF"/>
                </a:solidFill>
              </a:rPr>
              <a:t>As with everything open source, there are a lot of alternatives on the market, some of which you will encounter in the development world! </a:t>
            </a:r>
            <a:r>
              <a:rPr lang="en">
                <a:solidFill>
                  <a:srgbClr val="EA9999"/>
                </a:solidFill>
              </a:rPr>
              <a:t>Python</a:t>
            </a:r>
            <a:r>
              <a:rPr lang="en">
                <a:solidFill>
                  <a:srgbClr val="FFFFFF"/>
                </a:solidFill>
              </a:rPr>
              <a:t> carries its own package manager called </a:t>
            </a:r>
            <a:r>
              <a:rPr lang="en">
                <a:solidFill>
                  <a:srgbClr val="00FFFF"/>
                </a:solidFill>
              </a:rPr>
              <a:t>pip</a:t>
            </a:r>
            <a:r>
              <a:rPr lang="en">
                <a:solidFill>
                  <a:srgbClr val="FFFFFF"/>
                </a:solidFill>
              </a:rPr>
              <a:t>, or in some distributions, </a:t>
            </a:r>
            <a:r>
              <a:rPr lang="en">
                <a:solidFill>
                  <a:srgbClr val="00FFFF"/>
                </a:solidFill>
              </a:rPr>
              <a:t>pip3</a:t>
            </a:r>
            <a:r>
              <a:rPr lang="en">
                <a:solidFill>
                  <a:srgbClr val="FFFFFF"/>
                </a:solidFill>
              </a:rPr>
              <a:t>. This package manager allows installing packages that </a:t>
            </a:r>
            <a:r>
              <a:rPr lang="en">
                <a:solidFill>
                  <a:srgbClr val="EA9999"/>
                </a:solidFill>
              </a:rPr>
              <a:t>Python</a:t>
            </a:r>
            <a:r>
              <a:rPr lang="en">
                <a:solidFill>
                  <a:srgbClr val="FFFFFF"/>
                </a:solidFill>
              </a:rPr>
              <a:t> can use these installed packages in its interpreter. </a:t>
            </a:r>
            <a:endParaRPr>
              <a:solidFill>
                <a:srgbClr val="FFFFFF"/>
              </a:solidFill>
            </a:endParaRPr>
          </a:p>
          <a:p>
            <a:pPr marL="0" lvl="0" indent="0" algn="l" rtl="0">
              <a:spcBef>
                <a:spcPts val="1200"/>
              </a:spcBef>
              <a:spcAft>
                <a:spcPts val="1200"/>
              </a:spcAft>
              <a:buNone/>
            </a:pPr>
            <a:r>
              <a:rPr lang="en">
                <a:solidFill>
                  <a:srgbClr val="FFFFFF"/>
                </a:solidFill>
              </a:rPr>
              <a:t>This in turn can be combined with </a:t>
            </a:r>
            <a:r>
              <a:rPr lang="en">
                <a:solidFill>
                  <a:srgbClr val="38761D"/>
                </a:solidFill>
              </a:rPr>
              <a:t>Anaconda</a:t>
            </a:r>
            <a:r>
              <a:rPr lang="en">
                <a:solidFill>
                  <a:srgbClr val="FFFFFF"/>
                </a:solidFill>
              </a:rPr>
              <a:t>, or </a:t>
            </a:r>
            <a:r>
              <a:rPr lang="en">
                <a:solidFill>
                  <a:srgbClr val="38761D"/>
                </a:solidFill>
              </a:rPr>
              <a:t>conda</a:t>
            </a:r>
            <a:r>
              <a:rPr lang="en">
                <a:solidFill>
                  <a:srgbClr val="FFFFFF"/>
                </a:solidFill>
              </a:rPr>
              <a:t> for short, for splitting different </a:t>
            </a:r>
            <a:r>
              <a:rPr lang="en">
                <a:solidFill>
                  <a:srgbClr val="EA9999"/>
                </a:solidFill>
              </a:rPr>
              <a:t>Python</a:t>
            </a:r>
            <a:r>
              <a:rPr lang="en">
                <a:solidFill>
                  <a:srgbClr val="FFFFFF"/>
                </a:solidFill>
              </a:rPr>
              <a:t> installs with different packages for different purposes!</a:t>
            </a:r>
            <a:endParaRPr>
              <a:solidFill>
                <a:srgbClr val="00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FFFF"/>
                </a:solidFill>
              </a:rPr>
              <a:t>More Alternatives!</a:t>
            </a:r>
            <a:endParaRPr>
              <a:solidFill>
                <a:srgbClr val="FFFFFF"/>
              </a:solidFill>
            </a:endParaRPr>
          </a:p>
        </p:txBody>
      </p:sp>
      <p:sp>
        <p:nvSpPr>
          <p:cNvPr id="250" name="Google Shape;25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rgbClr val="FFFFFF"/>
                </a:solidFill>
              </a:rPr>
              <a:t>On the Windows side of things, you have package managers such as </a:t>
            </a:r>
            <a:r>
              <a:rPr lang="en">
                <a:solidFill>
                  <a:srgbClr val="4A86E8"/>
                </a:solidFill>
              </a:rPr>
              <a:t>winget</a:t>
            </a:r>
            <a:r>
              <a:rPr lang="en">
                <a:solidFill>
                  <a:srgbClr val="FFFFFF"/>
                </a:solidFill>
              </a:rPr>
              <a:t> and </a:t>
            </a:r>
            <a:r>
              <a:rPr lang="en">
                <a:solidFill>
                  <a:srgbClr val="EDC9AF"/>
                </a:solidFill>
              </a:rPr>
              <a:t>Chocolatey</a:t>
            </a:r>
            <a:r>
              <a:rPr lang="en">
                <a:solidFill>
                  <a:srgbClr val="FFFFFF"/>
                </a:solidFill>
              </a:rPr>
              <a:t>, or </a:t>
            </a:r>
            <a:r>
              <a:rPr lang="en">
                <a:solidFill>
                  <a:srgbClr val="EDC9AF"/>
                </a:solidFill>
              </a:rPr>
              <a:t>choco</a:t>
            </a:r>
            <a:r>
              <a:rPr lang="en">
                <a:solidFill>
                  <a:srgbClr val="FFFFFF"/>
                </a:solidFill>
              </a:rPr>
              <a:t> for short. These will more or less serve the same purpose as </a:t>
            </a:r>
            <a:r>
              <a:rPr lang="en">
                <a:solidFill>
                  <a:srgbClr val="00FFFF"/>
                </a:solidFill>
              </a:rPr>
              <a:t>brew</a:t>
            </a:r>
            <a:r>
              <a:rPr lang="en">
                <a:solidFill>
                  <a:srgbClr val="FFFFFF"/>
                </a:solidFill>
              </a:rPr>
              <a:t> does on macOS (and Linux!). </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54"/>
        <p:cNvGrpSpPr/>
        <p:nvPr/>
      </p:nvGrpSpPr>
      <p:grpSpPr>
        <a:xfrm>
          <a:off x="0" y="0"/>
          <a:ext cx="0" cy="0"/>
          <a:chOff x="0" y="0"/>
          <a:chExt cx="0" cy="0"/>
        </a:xfrm>
      </p:grpSpPr>
      <p:sp>
        <p:nvSpPr>
          <p:cNvPr id="255" name="Google Shape;25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FFFF"/>
                </a:solidFill>
              </a:rPr>
              <a:t>Since it’s all Open Source…</a:t>
            </a:r>
            <a:endParaRPr>
              <a:solidFill>
                <a:srgbClr val="FFFFFF"/>
              </a:solidFill>
            </a:endParaRPr>
          </a:p>
        </p:txBody>
      </p:sp>
      <p:sp>
        <p:nvSpPr>
          <p:cNvPr id="256" name="Google Shape;25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FFFFFF"/>
                </a:solidFill>
              </a:rPr>
              <a:t>Since most package managers across all operating systems are open source, there’s nothing stopping you from even </a:t>
            </a:r>
            <a:r>
              <a:rPr lang="en" i="1">
                <a:solidFill>
                  <a:srgbClr val="FFFFFF"/>
                </a:solidFill>
              </a:rPr>
              <a:t>building your own</a:t>
            </a:r>
            <a:r>
              <a:rPr lang="en">
                <a:solidFill>
                  <a:srgbClr val="FFFFFF"/>
                </a:solidFill>
              </a:rPr>
              <a:t>, either by </a:t>
            </a:r>
            <a:r>
              <a:rPr lang="en" i="1">
                <a:solidFill>
                  <a:srgbClr val="FFFFFF"/>
                </a:solidFill>
              </a:rPr>
              <a:t>forking</a:t>
            </a:r>
            <a:r>
              <a:rPr lang="en">
                <a:solidFill>
                  <a:srgbClr val="FFFFFF"/>
                </a:solidFill>
              </a:rPr>
              <a:t> an existing manager and adding features, or by </a:t>
            </a:r>
            <a:r>
              <a:rPr lang="en" i="1">
                <a:solidFill>
                  <a:srgbClr val="FFFFFF"/>
                </a:solidFill>
              </a:rPr>
              <a:t>building your own from scratch</a:t>
            </a:r>
            <a:r>
              <a:rPr lang="en">
                <a:solidFill>
                  <a:srgbClr val="FFFFFF"/>
                </a:solidFill>
              </a:rPr>
              <a:t>!</a:t>
            </a:r>
            <a:endParaRPr>
              <a:solidFill>
                <a:srgbClr val="FFFFFF"/>
              </a:solidFill>
            </a:endParaRPr>
          </a:p>
          <a:p>
            <a:pPr marL="0" lvl="0" indent="0" algn="l" rtl="0">
              <a:spcBef>
                <a:spcPts val="1200"/>
              </a:spcBef>
              <a:spcAft>
                <a:spcPts val="0"/>
              </a:spcAft>
              <a:buNone/>
            </a:pPr>
            <a:endParaRPr>
              <a:solidFill>
                <a:srgbClr val="FFFFFF"/>
              </a:solidFill>
            </a:endParaRPr>
          </a:p>
          <a:p>
            <a:pPr marL="0" lvl="0" indent="0" algn="l" rtl="0">
              <a:spcBef>
                <a:spcPts val="1200"/>
              </a:spcBef>
              <a:spcAft>
                <a:spcPts val="1200"/>
              </a:spcAft>
              <a:buNone/>
            </a:pPr>
            <a:r>
              <a:rPr lang="en">
                <a:solidFill>
                  <a:srgbClr val="FFFFFF"/>
                </a:solidFill>
              </a:rPr>
              <a:t>Tinker along!</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The End, Happy Scripting!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Bash vs. Shell</a:t>
            </a:r>
            <a:endParaRPr b="1">
              <a:solidFill>
                <a:schemeClr val="lt1"/>
              </a:solidFill>
            </a:endParaRPr>
          </a:p>
        </p:txBody>
      </p:sp>
      <p:sp>
        <p:nvSpPr>
          <p:cNvPr id="76" name="Google Shape;76;p15"/>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The </a:t>
            </a:r>
            <a:r>
              <a:rPr lang="en" b="1">
                <a:solidFill>
                  <a:schemeClr val="lt1"/>
                </a:solidFill>
              </a:rPr>
              <a:t>shell</a:t>
            </a:r>
            <a:r>
              <a:rPr lang="en">
                <a:solidFill>
                  <a:schemeClr val="lt1"/>
                </a:solidFill>
              </a:rPr>
              <a:t> is the software that interprets and executes the various commands that we type in the terminal. </a:t>
            </a:r>
            <a:endParaRPr>
              <a:solidFill>
                <a:schemeClr val="lt1"/>
              </a:solidFill>
            </a:endParaRPr>
          </a:p>
          <a:p>
            <a:pPr marL="0" lvl="0" indent="0" algn="l" rtl="0">
              <a:spcBef>
                <a:spcPts val="1200"/>
              </a:spcBef>
              <a:spcAft>
                <a:spcPts val="0"/>
              </a:spcAft>
              <a:buNone/>
            </a:pPr>
            <a:r>
              <a:rPr lang="en" b="1">
                <a:solidFill>
                  <a:schemeClr val="lt1"/>
                </a:solidFill>
              </a:rPr>
              <a:t>Bash</a:t>
            </a:r>
            <a:r>
              <a:rPr lang="en">
                <a:solidFill>
                  <a:schemeClr val="lt1"/>
                </a:solidFill>
              </a:rPr>
              <a:t> = Bourne Again Shell; it’s a Unix shell and command language</a:t>
            </a:r>
            <a:endParaRPr>
              <a:solidFill>
                <a:schemeClr val="lt1"/>
              </a:solidFill>
            </a:endParaRPr>
          </a:p>
          <a:p>
            <a:pPr marL="0" lvl="0" indent="0" algn="l" rtl="0">
              <a:spcBef>
                <a:spcPts val="1200"/>
              </a:spcBef>
              <a:spcAft>
                <a:spcPts val="0"/>
              </a:spcAft>
              <a:buNone/>
            </a:pPr>
            <a:endParaRPr>
              <a:solidFill>
                <a:schemeClr val="lt1"/>
              </a:solidFill>
            </a:endParaRPr>
          </a:p>
          <a:p>
            <a:pPr marL="0" lvl="0" indent="0" algn="l" rtl="0">
              <a:spcBef>
                <a:spcPts val="1200"/>
              </a:spcBef>
              <a:spcAft>
                <a:spcPts val="1200"/>
              </a:spcAft>
              <a:buNone/>
            </a:pPr>
            <a:r>
              <a:rPr lang="en">
                <a:solidFill>
                  <a:schemeClr val="lt1"/>
                </a:solidFill>
              </a:rPr>
              <a:t>Change your shell Terminal into a Bash one: type the </a:t>
            </a:r>
            <a:r>
              <a:rPr lang="en">
                <a:solidFill>
                  <a:schemeClr val="lt1"/>
                </a:solidFill>
                <a:highlight>
                  <a:schemeClr val="dk1"/>
                </a:highlight>
                <a:latin typeface="Courier New"/>
                <a:ea typeface="Courier New"/>
                <a:cs typeface="Courier New"/>
                <a:sym typeface="Courier New"/>
              </a:rPr>
              <a:t>$ bash</a:t>
            </a:r>
            <a:r>
              <a:rPr lang="en">
                <a:solidFill>
                  <a:schemeClr val="lt1"/>
                </a:solidFill>
              </a:rPr>
              <a:t> command in your terminal and it should prompt your next command line in Bash!</a:t>
            </a:r>
            <a:endParaRPr>
              <a:solidFill>
                <a:schemeClr val="lt1"/>
              </a:solidFill>
            </a:endParaRPr>
          </a:p>
        </p:txBody>
      </p:sp>
      <p:pic>
        <p:nvPicPr>
          <p:cNvPr id="77" name="Google Shape;77;p15"/>
          <p:cNvPicPr preferRelativeResize="0"/>
          <p:nvPr/>
        </p:nvPicPr>
        <p:blipFill>
          <a:blip r:embed="rId3">
            <a:alphaModFix/>
          </a:blip>
          <a:stretch>
            <a:fillRect/>
          </a:stretch>
        </p:blipFill>
        <p:spPr>
          <a:xfrm>
            <a:off x="2049375" y="3677050"/>
            <a:ext cx="4817649" cy="1355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51800" y="1922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Back to Shell!</a:t>
            </a:r>
            <a:endParaRPr b="1">
              <a:solidFill>
                <a:schemeClr val="lt1"/>
              </a:solidFill>
            </a:endParaRPr>
          </a:p>
        </p:txBody>
      </p:sp>
      <p:sp>
        <p:nvSpPr>
          <p:cNvPr id="83" name="Google Shape;83;p16"/>
          <p:cNvSpPr txBox="1">
            <a:spLocks noGrp="1"/>
          </p:cNvSpPr>
          <p:nvPr>
            <p:ph type="body" idx="4294967295"/>
          </p:nvPr>
        </p:nvSpPr>
        <p:spPr>
          <a:xfrm>
            <a:off x="387900" y="3165300"/>
            <a:ext cx="8520600" cy="1556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lt1"/>
                </a:solidFill>
              </a:rPr>
              <a:t>Exit out of your </a:t>
            </a:r>
            <a:r>
              <a:rPr lang="en" i="1">
                <a:solidFill>
                  <a:schemeClr val="lt1"/>
                </a:solidFill>
              </a:rPr>
              <a:t>bash</a:t>
            </a:r>
            <a:r>
              <a:rPr lang="en">
                <a:solidFill>
                  <a:schemeClr val="lt1"/>
                </a:solidFill>
              </a:rPr>
              <a:t> terminal using the </a:t>
            </a:r>
            <a:r>
              <a:rPr lang="en">
                <a:solidFill>
                  <a:schemeClr val="lt1"/>
                </a:solidFill>
                <a:highlight>
                  <a:schemeClr val="dk1"/>
                </a:highlight>
                <a:latin typeface="Courier New"/>
                <a:ea typeface="Courier New"/>
                <a:cs typeface="Courier New"/>
                <a:sym typeface="Courier New"/>
              </a:rPr>
              <a:t>$ exit</a:t>
            </a:r>
            <a:r>
              <a:rPr lang="en">
                <a:solidFill>
                  <a:schemeClr val="lt1"/>
                </a:solidFill>
              </a:rPr>
              <a:t> command.</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EVERYTHING is a File</a:t>
            </a:r>
            <a:endParaRPr b="1">
              <a:solidFill>
                <a:schemeClr val="lt1"/>
              </a:solidFill>
            </a:endParaRPr>
          </a:p>
        </p:txBody>
      </p:sp>
      <p:sp>
        <p:nvSpPr>
          <p:cNvPr id="89" name="Google Shape;89;p17"/>
          <p:cNvSpPr txBox="1">
            <a:spLocks noGrp="1"/>
          </p:cNvSpPr>
          <p:nvPr>
            <p:ph type="body" idx="1"/>
          </p:nvPr>
        </p:nvSpPr>
        <p:spPr>
          <a:xfrm>
            <a:off x="196675" y="1128575"/>
            <a:ext cx="3978600" cy="33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rPr>
              <a:t>There is a . and a .. file in every directory. What does this mean?</a:t>
            </a:r>
            <a:endParaRPr sz="1500">
              <a:solidFill>
                <a:schemeClr val="lt1"/>
              </a:solidFill>
            </a:endParaRPr>
          </a:p>
          <a:p>
            <a:pPr marL="457200" lvl="0" indent="-323850" algn="l" rtl="0">
              <a:spcBef>
                <a:spcPts val="1200"/>
              </a:spcBef>
              <a:spcAft>
                <a:spcPts val="0"/>
              </a:spcAft>
              <a:buClr>
                <a:schemeClr val="lt1"/>
              </a:buClr>
              <a:buSzPts val="1500"/>
              <a:buChar char="●"/>
            </a:pPr>
            <a:r>
              <a:rPr lang="en" sz="1500">
                <a:solidFill>
                  <a:schemeClr val="lt1"/>
                </a:solidFill>
              </a:rPr>
              <a:t>To show all files, including hidden and system files</a:t>
            </a:r>
            <a:endParaRPr sz="1500">
              <a:solidFill>
                <a:schemeClr val="lt1"/>
              </a:solidFill>
            </a:endParaRPr>
          </a:p>
          <a:p>
            <a:pPr marL="457200" lvl="0" indent="457200" algn="l" rtl="0">
              <a:spcBef>
                <a:spcPts val="0"/>
              </a:spcBef>
              <a:spcAft>
                <a:spcPts val="0"/>
              </a:spcAft>
              <a:buNone/>
            </a:pPr>
            <a:r>
              <a:rPr lang="en" sz="1500">
                <a:solidFill>
                  <a:schemeClr val="lt1"/>
                </a:solidFill>
                <a:highlight>
                  <a:schemeClr val="dk1"/>
                </a:highlight>
                <a:latin typeface="Courier New"/>
                <a:ea typeface="Courier New"/>
                <a:cs typeface="Courier New"/>
                <a:sym typeface="Courier New"/>
              </a:rPr>
              <a:t>$ ls -a</a:t>
            </a:r>
            <a:r>
              <a:rPr lang="en" sz="1500">
                <a:solidFill>
                  <a:schemeClr val="lt1"/>
                </a:solidFill>
              </a:rPr>
              <a:t> or </a:t>
            </a:r>
            <a:r>
              <a:rPr lang="en" sz="1500">
                <a:solidFill>
                  <a:schemeClr val="lt1"/>
                </a:solidFill>
                <a:highlight>
                  <a:schemeClr val="dk1"/>
                </a:highlight>
                <a:latin typeface="Courier New"/>
                <a:ea typeface="Courier New"/>
                <a:cs typeface="Courier New"/>
                <a:sym typeface="Courier New"/>
              </a:rPr>
              <a:t>dir</a:t>
            </a:r>
            <a:endParaRPr sz="1500">
              <a:solidFill>
                <a:schemeClr val="lt1"/>
              </a:solidFill>
              <a:highlight>
                <a:schemeClr val="dk1"/>
              </a:highlight>
              <a:latin typeface="Courier New"/>
              <a:ea typeface="Courier New"/>
              <a:cs typeface="Courier New"/>
              <a:sym typeface="Courier New"/>
            </a:endParaRPr>
          </a:p>
          <a:p>
            <a:pPr marL="457200" lvl="0" indent="-323850" algn="l" rtl="0">
              <a:spcBef>
                <a:spcPts val="1200"/>
              </a:spcBef>
              <a:spcAft>
                <a:spcPts val="0"/>
              </a:spcAft>
              <a:buClr>
                <a:schemeClr val="lt1"/>
              </a:buClr>
              <a:buSzPts val="1500"/>
              <a:buChar char="●"/>
            </a:pPr>
            <a:r>
              <a:rPr lang="en" sz="1500">
                <a:solidFill>
                  <a:schemeClr val="lt1"/>
                </a:solidFill>
              </a:rPr>
              <a:t>To show file permissions (read, write, execute) and size in bytes</a:t>
            </a:r>
            <a:endParaRPr sz="1500">
              <a:solidFill>
                <a:schemeClr val="lt1"/>
              </a:solidFill>
            </a:endParaRPr>
          </a:p>
          <a:p>
            <a:pPr marL="457200" lvl="0" indent="0" algn="l" rtl="0">
              <a:spcBef>
                <a:spcPts val="0"/>
              </a:spcBef>
              <a:spcAft>
                <a:spcPts val="0"/>
              </a:spcAft>
              <a:buNone/>
            </a:pPr>
            <a:r>
              <a:rPr lang="en" sz="1500">
                <a:solidFill>
                  <a:schemeClr val="lt1"/>
                </a:solidFill>
                <a:highlight>
                  <a:schemeClr val="dk1"/>
                </a:highlight>
                <a:latin typeface="Courier New"/>
                <a:ea typeface="Courier New"/>
                <a:cs typeface="Courier New"/>
                <a:sym typeface="Courier New"/>
              </a:rPr>
              <a:t>$ ls -l</a:t>
            </a:r>
            <a:r>
              <a:rPr lang="en" sz="1500">
                <a:solidFill>
                  <a:schemeClr val="lt1"/>
                </a:solidFill>
              </a:rPr>
              <a:t> or </a:t>
            </a:r>
            <a:r>
              <a:rPr lang="en" sz="1500">
                <a:solidFill>
                  <a:schemeClr val="lt1"/>
                </a:solidFill>
                <a:highlight>
                  <a:schemeClr val="dk1"/>
                </a:highlight>
                <a:latin typeface="Courier New"/>
                <a:ea typeface="Courier New"/>
                <a:cs typeface="Courier New"/>
                <a:sym typeface="Courier New"/>
              </a:rPr>
              <a:t>$ icacls &lt;filename&gt;</a:t>
            </a:r>
            <a:endParaRPr sz="1500">
              <a:solidFill>
                <a:schemeClr val="lt1"/>
              </a:solidFill>
              <a:highlight>
                <a:schemeClr val="dk1"/>
              </a:highlight>
              <a:latin typeface="Courier New"/>
              <a:ea typeface="Courier New"/>
              <a:cs typeface="Courier New"/>
              <a:sym typeface="Courier New"/>
            </a:endParaRPr>
          </a:p>
          <a:p>
            <a:pPr marL="457200" lvl="0" indent="-323850" algn="l" rtl="0">
              <a:spcBef>
                <a:spcPts val="1200"/>
              </a:spcBef>
              <a:spcAft>
                <a:spcPts val="0"/>
              </a:spcAft>
              <a:buClr>
                <a:schemeClr val="lt1"/>
              </a:buClr>
              <a:buSzPts val="1500"/>
              <a:buChar char="●"/>
            </a:pPr>
            <a:r>
              <a:rPr lang="en" sz="1500">
                <a:solidFill>
                  <a:schemeClr val="lt1"/>
                </a:solidFill>
              </a:rPr>
              <a:t>Put them all together: show hidden files and permissions &amp; sizes</a:t>
            </a:r>
            <a:endParaRPr sz="1500">
              <a:solidFill>
                <a:schemeClr val="lt1"/>
              </a:solidFill>
            </a:endParaRPr>
          </a:p>
          <a:p>
            <a:pPr marL="914400" lvl="0" indent="0" algn="l" rtl="0">
              <a:spcBef>
                <a:spcPts val="0"/>
              </a:spcBef>
              <a:spcAft>
                <a:spcPts val="1200"/>
              </a:spcAft>
              <a:buNone/>
            </a:pPr>
            <a:r>
              <a:rPr lang="en" sz="1500">
                <a:solidFill>
                  <a:schemeClr val="lt1"/>
                </a:solidFill>
                <a:highlight>
                  <a:schemeClr val="dk1"/>
                </a:highlight>
                <a:latin typeface="Courier New"/>
                <a:ea typeface="Courier New"/>
                <a:cs typeface="Courier New"/>
                <a:sym typeface="Courier New"/>
              </a:rPr>
              <a:t>$ ls -a -l</a:t>
            </a:r>
            <a:endParaRPr sz="1500">
              <a:solidFill>
                <a:schemeClr val="lt1"/>
              </a:solidFill>
              <a:highlight>
                <a:schemeClr val="dk1"/>
              </a:highlight>
              <a:latin typeface="Courier New"/>
              <a:ea typeface="Courier New"/>
              <a:cs typeface="Courier New"/>
              <a:sym typeface="Courier New"/>
            </a:endParaRPr>
          </a:p>
        </p:txBody>
      </p:sp>
      <p:pic>
        <p:nvPicPr>
          <p:cNvPr id="90" name="Google Shape;90;p17"/>
          <p:cNvPicPr preferRelativeResize="0"/>
          <p:nvPr/>
        </p:nvPicPr>
        <p:blipFill rotWithShape="1">
          <a:blip r:embed="rId3">
            <a:alphaModFix/>
          </a:blip>
          <a:srcRect r="14244"/>
          <a:stretch/>
        </p:blipFill>
        <p:spPr>
          <a:xfrm>
            <a:off x="4298350" y="2766300"/>
            <a:ext cx="4401175" cy="1858850"/>
          </a:xfrm>
          <a:prstGeom prst="rect">
            <a:avLst/>
          </a:prstGeom>
          <a:noFill/>
          <a:ln>
            <a:noFill/>
          </a:ln>
        </p:spPr>
      </p:pic>
      <p:sp>
        <p:nvSpPr>
          <p:cNvPr id="91" name="Google Shape;91;p17"/>
          <p:cNvSpPr txBox="1">
            <a:spLocks noGrp="1"/>
          </p:cNvSpPr>
          <p:nvPr>
            <p:ph type="body" idx="1"/>
          </p:nvPr>
        </p:nvSpPr>
        <p:spPr>
          <a:xfrm>
            <a:off x="4175300" y="0"/>
            <a:ext cx="4803000" cy="33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rPr>
              <a:t>Try these commands:</a:t>
            </a:r>
            <a:endParaRPr sz="1500">
              <a:solidFill>
                <a:schemeClr val="lt1"/>
              </a:solidFill>
            </a:endParaRPr>
          </a:p>
          <a:p>
            <a:pPr marL="457200" lvl="0" indent="-323850" algn="l" rtl="0">
              <a:spcBef>
                <a:spcPts val="1200"/>
              </a:spcBef>
              <a:spcAft>
                <a:spcPts val="0"/>
              </a:spcAft>
              <a:buClr>
                <a:schemeClr val="lt1"/>
              </a:buClr>
              <a:buSzPts val="1500"/>
              <a:buFont typeface="Courier New"/>
              <a:buChar char="●"/>
            </a:pPr>
            <a:r>
              <a:rPr lang="en" sz="1500">
                <a:solidFill>
                  <a:schemeClr val="lt1"/>
                </a:solidFill>
                <a:highlight>
                  <a:schemeClr val="dk1"/>
                </a:highlight>
                <a:latin typeface="Courier New"/>
                <a:ea typeface="Courier New"/>
                <a:cs typeface="Courier New"/>
                <a:sym typeface="Courier New"/>
              </a:rPr>
              <a:t>$ mkdir &lt;foldername&gt;</a:t>
            </a:r>
            <a:endParaRPr sz="1500">
              <a:solidFill>
                <a:schemeClr val="lt1"/>
              </a:solidFill>
              <a:highlight>
                <a:schemeClr val="dk1"/>
              </a:highlight>
              <a:latin typeface="Courier New"/>
              <a:ea typeface="Courier New"/>
              <a:cs typeface="Courier New"/>
              <a:sym typeface="Courier New"/>
            </a:endParaRPr>
          </a:p>
          <a:p>
            <a:pPr marL="457200" lvl="0" indent="-323850" algn="l" rtl="0">
              <a:spcBef>
                <a:spcPts val="1200"/>
              </a:spcBef>
              <a:spcAft>
                <a:spcPts val="0"/>
              </a:spcAft>
              <a:buClr>
                <a:schemeClr val="lt1"/>
              </a:buClr>
              <a:buSzPts val="1500"/>
              <a:buFont typeface="Courier New"/>
              <a:buChar char="●"/>
            </a:pPr>
            <a:r>
              <a:rPr lang="en" sz="1500">
                <a:solidFill>
                  <a:schemeClr val="lt1"/>
                </a:solidFill>
                <a:highlight>
                  <a:schemeClr val="dk1"/>
                </a:highlight>
                <a:latin typeface="Courier New"/>
                <a:ea typeface="Courier New"/>
                <a:cs typeface="Courier New"/>
                <a:sym typeface="Courier New"/>
              </a:rPr>
              <a:t>$ cat &lt;filename&gt;</a:t>
            </a:r>
            <a:r>
              <a:rPr lang="en" sz="1500">
                <a:solidFill>
                  <a:schemeClr val="lt1"/>
                </a:solidFill>
              </a:rPr>
              <a:t> or </a:t>
            </a:r>
            <a:r>
              <a:rPr lang="en" sz="1500">
                <a:solidFill>
                  <a:schemeClr val="lt1"/>
                </a:solidFill>
                <a:highlight>
                  <a:schemeClr val="dk1"/>
                </a:highlight>
                <a:latin typeface="Courier New"/>
                <a:ea typeface="Courier New"/>
                <a:cs typeface="Courier New"/>
                <a:sym typeface="Courier New"/>
              </a:rPr>
              <a:t>$ type &lt;filename&gt;</a:t>
            </a:r>
            <a:endParaRPr sz="1500">
              <a:solidFill>
                <a:schemeClr val="lt1"/>
              </a:solidFill>
              <a:highlight>
                <a:schemeClr val="dk1"/>
              </a:highlight>
              <a:latin typeface="Courier New"/>
              <a:ea typeface="Courier New"/>
              <a:cs typeface="Courier New"/>
              <a:sym typeface="Courier New"/>
            </a:endParaRPr>
          </a:p>
          <a:p>
            <a:pPr marL="457200" lvl="0" indent="-323850" algn="l" rtl="0">
              <a:spcBef>
                <a:spcPts val="1000"/>
              </a:spcBef>
              <a:spcAft>
                <a:spcPts val="0"/>
              </a:spcAft>
              <a:buClr>
                <a:schemeClr val="lt1"/>
              </a:buClr>
              <a:buSzPts val="1500"/>
              <a:buFont typeface="Courier New"/>
              <a:buChar char="●"/>
            </a:pPr>
            <a:r>
              <a:rPr lang="en" sz="1500">
                <a:solidFill>
                  <a:schemeClr val="lt1"/>
                </a:solidFill>
                <a:highlight>
                  <a:schemeClr val="dk1"/>
                </a:highlight>
                <a:latin typeface="Courier New"/>
                <a:ea typeface="Courier New"/>
                <a:cs typeface="Courier New"/>
                <a:sym typeface="Courier New"/>
              </a:rPr>
              <a:t>$ touch</a:t>
            </a:r>
            <a:r>
              <a:rPr lang="en" sz="1500">
                <a:solidFill>
                  <a:schemeClr val="lt1"/>
                </a:solidFill>
              </a:rPr>
              <a:t> or </a:t>
            </a:r>
            <a:r>
              <a:rPr lang="en" sz="1500">
                <a:solidFill>
                  <a:schemeClr val="lt1"/>
                </a:solidFill>
                <a:highlight>
                  <a:schemeClr val="dk1"/>
                </a:highlight>
                <a:latin typeface="Courier New"/>
                <a:ea typeface="Courier New"/>
                <a:cs typeface="Courier New"/>
                <a:sym typeface="Courier New"/>
              </a:rPr>
              <a:t>$ ni</a:t>
            </a:r>
            <a:r>
              <a:rPr lang="en" sz="1500">
                <a:solidFill>
                  <a:schemeClr val="lt1"/>
                </a:solidFill>
              </a:rPr>
              <a:t> or </a:t>
            </a:r>
            <a:r>
              <a:rPr lang="en" sz="1500">
                <a:solidFill>
                  <a:schemeClr val="lt1"/>
                </a:solidFill>
                <a:highlight>
                  <a:schemeClr val="dk1"/>
                </a:highlight>
                <a:latin typeface="Courier New"/>
                <a:ea typeface="Courier New"/>
                <a:cs typeface="Courier New"/>
                <a:sym typeface="Courier New"/>
              </a:rPr>
              <a:t>$ echo.&gt; &lt;newfilename&gt;</a:t>
            </a:r>
            <a:endParaRPr sz="1500">
              <a:solidFill>
                <a:schemeClr val="lt1"/>
              </a:solidFill>
              <a:highlight>
                <a:schemeClr val="dk1"/>
              </a:highlight>
              <a:latin typeface="Courier New"/>
              <a:ea typeface="Courier New"/>
              <a:cs typeface="Courier New"/>
              <a:sym typeface="Courier New"/>
            </a:endParaRPr>
          </a:p>
          <a:p>
            <a:pPr marL="0" lvl="0" indent="0" algn="l" rtl="0">
              <a:spcBef>
                <a:spcPts val="1200"/>
              </a:spcBef>
              <a:spcAft>
                <a:spcPts val="1200"/>
              </a:spcAft>
              <a:buNone/>
            </a:pPr>
            <a:r>
              <a:rPr lang="en" sz="1500">
                <a:solidFill>
                  <a:schemeClr val="lt1"/>
                </a:solidFill>
              </a:rPr>
              <a:t>Make sure you </a:t>
            </a:r>
            <a:r>
              <a:rPr lang="en" sz="1500">
                <a:solidFill>
                  <a:schemeClr val="lt1"/>
                </a:solidFill>
                <a:highlight>
                  <a:schemeClr val="dk1"/>
                </a:highlight>
                <a:latin typeface="Courier New"/>
                <a:ea typeface="Courier New"/>
                <a:cs typeface="Courier New"/>
                <a:sym typeface="Courier New"/>
              </a:rPr>
              <a:t>ls</a:t>
            </a:r>
            <a:r>
              <a:rPr lang="en" sz="1500">
                <a:solidFill>
                  <a:schemeClr val="lt1"/>
                </a:solidFill>
              </a:rPr>
              <a:t> or </a:t>
            </a:r>
            <a:r>
              <a:rPr lang="en" sz="1500">
                <a:solidFill>
                  <a:schemeClr val="lt1"/>
                </a:solidFill>
                <a:highlight>
                  <a:schemeClr val="dk1"/>
                </a:highlight>
                <a:latin typeface="Courier New"/>
                <a:ea typeface="Courier New"/>
                <a:cs typeface="Courier New"/>
                <a:sym typeface="Courier New"/>
              </a:rPr>
              <a:t>dir</a:t>
            </a:r>
            <a:r>
              <a:rPr lang="en" sz="1500">
                <a:solidFill>
                  <a:schemeClr val="lt1"/>
                </a:solidFill>
              </a:rPr>
              <a:t> every now and then to check the status of your directory and respective files in it.</a:t>
            </a:r>
            <a:endParaRPr sz="15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Redirecting Output to File</a:t>
            </a:r>
            <a:endParaRPr b="1">
              <a:solidFill>
                <a:schemeClr val="lt1"/>
              </a:solidFill>
            </a:endParaRPr>
          </a:p>
        </p:txBody>
      </p:sp>
      <p:sp>
        <p:nvSpPr>
          <p:cNvPr id="97" name="Google Shape;97;p18"/>
          <p:cNvSpPr txBox="1">
            <a:spLocks noGrp="1"/>
          </p:cNvSpPr>
          <p:nvPr>
            <p:ph type="body" idx="1"/>
          </p:nvPr>
        </p:nvSpPr>
        <p:spPr>
          <a:xfrm>
            <a:off x="343975" y="1170125"/>
            <a:ext cx="4761600" cy="36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Try the following exercise:</a:t>
            </a:r>
            <a:endParaRPr>
              <a:solidFill>
                <a:schemeClr val="lt1"/>
              </a:solidFill>
            </a:endParaRPr>
          </a:p>
          <a:p>
            <a:pPr marL="457200" lvl="0" indent="-342900" algn="l" rtl="0">
              <a:spcBef>
                <a:spcPts val="1200"/>
              </a:spcBef>
              <a:spcAft>
                <a:spcPts val="0"/>
              </a:spcAft>
              <a:buClr>
                <a:schemeClr val="lt1"/>
              </a:buClr>
              <a:buSzPts val="1800"/>
              <a:buChar char="●"/>
            </a:pPr>
            <a:r>
              <a:rPr lang="en">
                <a:solidFill>
                  <a:schemeClr val="lt1"/>
                </a:solidFill>
              </a:rPr>
              <a:t>Navigate to a know directory</a:t>
            </a:r>
            <a:endParaRPr>
              <a:solidFill>
                <a:schemeClr val="lt1"/>
              </a:solidFill>
            </a:endParaRPr>
          </a:p>
          <a:p>
            <a:pPr marL="457200" lvl="0" indent="-342900" algn="l" rtl="0">
              <a:spcBef>
                <a:spcPts val="0"/>
              </a:spcBef>
              <a:spcAft>
                <a:spcPts val="0"/>
              </a:spcAft>
              <a:buClr>
                <a:schemeClr val="lt1"/>
              </a:buClr>
              <a:buSzPts val="1800"/>
              <a:buFont typeface="Courier New"/>
              <a:buChar char="●"/>
            </a:pPr>
            <a:r>
              <a:rPr lang="en">
                <a:solidFill>
                  <a:schemeClr val="lt1"/>
                </a:solidFill>
                <a:highlight>
                  <a:schemeClr val="dk1"/>
                </a:highlight>
                <a:latin typeface="Courier New"/>
                <a:ea typeface="Courier New"/>
                <a:cs typeface="Courier New"/>
                <a:sym typeface="Courier New"/>
              </a:rPr>
              <a:t>$ touch</a:t>
            </a:r>
            <a:r>
              <a:rPr lang="en">
                <a:solidFill>
                  <a:schemeClr val="lt1"/>
                </a:solidFill>
              </a:rPr>
              <a:t> or </a:t>
            </a:r>
            <a:r>
              <a:rPr lang="en">
                <a:solidFill>
                  <a:schemeClr val="lt1"/>
                </a:solidFill>
                <a:highlight>
                  <a:schemeClr val="dk1"/>
                </a:highlight>
                <a:latin typeface="Courier New"/>
                <a:ea typeface="Courier New"/>
                <a:cs typeface="Courier New"/>
                <a:sym typeface="Courier New"/>
              </a:rPr>
              <a:t>$ echo.&gt;  test.txt</a:t>
            </a:r>
            <a:endParaRPr>
              <a:solidFill>
                <a:schemeClr val="lt1"/>
              </a:solidFill>
              <a:highlight>
                <a:schemeClr val="dk1"/>
              </a:highlight>
              <a:latin typeface="Courier New"/>
              <a:ea typeface="Courier New"/>
              <a:cs typeface="Courier New"/>
              <a:sym typeface="Courier New"/>
            </a:endParaRPr>
          </a:p>
          <a:p>
            <a:pPr marL="457200" lvl="0" indent="-342900" algn="l" rtl="0">
              <a:spcBef>
                <a:spcPts val="1000"/>
              </a:spcBef>
              <a:spcAft>
                <a:spcPts val="0"/>
              </a:spcAft>
              <a:buClr>
                <a:schemeClr val="lt1"/>
              </a:buClr>
              <a:buSzPts val="1800"/>
              <a:buFont typeface="Courier New"/>
              <a:buChar char="●"/>
            </a:pPr>
            <a:r>
              <a:rPr lang="en">
                <a:solidFill>
                  <a:schemeClr val="lt1"/>
                </a:solidFill>
                <a:highlight>
                  <a:schemeClr val="dk1"/>
                </a:highlight>
                <a:latin typeface="Courier New"/>
                <a:ea typeface="Courier New"/>
                <a:cs typeface="Courier New"/>
                <a:sym typeface="Courier New"/>
              </a:rPr>
              <a:t>$ echo Hello &gt; test.txt</a:t>
            </a:r>
            <a:endParaRPr>
              <a:solidFill>
                <a:schemeClr val="lt1"/>
              </a:solidFill>
              <a:highlight>
                <a:schemeClr val="dk1"/>
              </a:highlight>
              <a:latin typeface="Courier New"/>
              <a:ea typeface="Courier New"/>
              <a:cs typeface="Courier New"/>
              <a:sym typeface="Courier New"/>
            </a:endParaRPr>
          </a:p>
          <a:p>
            <a:pPr marL="457200" lvl="0" indent="-342900" algn="l" rtl="0">
              <a:spcBef>
                <a:spcPts val="1200"/>
              </a:spcBef>
              <a:spcAft>
                <a:spcPts val="0"/>
              </a:spcAft>
              <a:buClr>
                <a:schemeClr val="lt1"/>
              </a:buClr>
              <a:buSzPts val="1800"/>
              <a:buFont typeface="Courier New"/>
              <a:buChar char="●"/>
            </a:pPr>
            <a:r>
              <a:rPr lang="en">
                <a:solidFill>
                  <a:schemeClr val="lt1"/>
                </a:solidFill>
                <a:highlight>
                  <a:schemeClr val="dk1"/>
                </a:highlight>
                <a:latin typeface="Courier New"/>
                <a:ea typeface="Courier New"/>
                <a:cs typeface="Courier New"/>
                <a:sym typeface="Courier New"/>
              </a:rPr>
              <a:t>$ cat</a:t>
            </a:r>
            <a:r>
              <a:rPr lang="en">
                <a:solidFill>
                  <a:schemeClr val="lt1"/>
                </a:solidFill>
              </a:rPr>
              <a:t> or </a:t>
            </a:r>
            <a:r>
              <a:rPr lang="en">
                <a:solidFill>
                  <a:schemeClr val="lt1"/>
                </a:solidFill>
                <a:highlight>
                  <a:schemeClr val="dk1"/>
                </a:highlight>
                <a:latin typeface="Courier New"/>
                <a:ea typeface="Courier New"/>
                <a:cs typeface="Courier New"/>
                <a:sym typeface="Courier New"/>
              </a:rPr>
              <a:t>$ type test.txt</a:t>
            </a:r>
            <a:endParaRPr>
              <a:solidFill>
                <a:schemeClr val="lt1"/>
              </a:solidFill>
              <a:highlight>
                <a:schemeClr val="dk1"/>
              </a:highlight>
              <a:latin typeface="Courier New"/>
              <a:ea typeface="Courier New"/>
              <a:cs typeface="Courier New"/>
              <a:sym typeface="Courier New"/>
            </a:endParaRPr>
          </a:p>
          <a:p>
            <a:pPr marL="457200" lvl="0" indent="-342900" algn="l" rtl="0">
              <a:spcBef>
                <a:spcPts val="1200"/>
              </a:spcBef>
              <a:spcAft>
                <a:spcPts val="0"/>
              </a:spcAft>
              <a:buClr>
                <a:schemeClr val="lt1"/>
              </a:buClr>
              <a:buSzPts val="1800"/>
              <a:buFont typeface="Courier New"/>
              <a:buChar char="●"/>
            </a:pPr>
            <a:r>
              <a:rPr lang="en">
                <a:solidFill>
                  <a:schemeClr val="lt1"/>
                </a:solidFill>
              </a:rPr>
              <a:t>(optional) </a:t>
            </a:r>
            <a:r>
              <a:rPr lang="en">
                <a:solidFill>
                  <a:schemeClr val="lt1"/>
                </a:solidFill>
                <a:highlight>
                  <a:schemeClr val="dk1"/>
                </a:highlight>
                <a:latin typeface="Courier New"/>
                <a:ea typeface="Courier New"/>
                <a:cs typeface="Courier New"/>
                <a:sym typeface="Courier New"/>
              </a:rPr>
              <a:t>$ rm</a:t>
            </a:r>
            <a:r>
              <a:rPr lang="en">
                <a:solidFill>
                  <a:schemeClr val="lt1"/>
                </a:solidFill>
              </a:rPr>
              <a:t> or </a:t>
            </a:r>
            <a:r>
              <a:rPr lang="en">
                <a:solidFill>
                  <a:schemeClr val="lt1"/>
                </a:solidFill>
                <a:highlight>
                  <a:schemeClr val="dk1"/>
                </a:highlight>
                <a:latin typeface="Courier New"/>
                <a:ea typeface="Courier New"/>
                <a:cs typeface="Courier New"/>
                <a:sym typeface="Courier New"/>
              </a:rPr>
              <a:t>$ del test.txt</a:t>
            </a:r>
            <a:endParaRPr>
              <a:solidFill>
                <a:schemeClr val="lt1"/>
              </a:solidFill>
              <a:highlight>
                <a:schemeClr val="dk1"/>
              </a:highlight>
              <a:latin typeface="Courier New"/>
              <a:ea typeface="Courier New"/>
              <a:cs typeface="Courier New"/>
              <a:sym typeface="Courier New"/>
            </a:endParaRPr>
          </a:p>
          <a:p>
            <a:pPr marL="0" lvl="0" indent="0" algn="l" rtl="0">
              <a:spcBef>
                <a:spcPts val="1200"/>
              </a:spcBef>
              <a:spcAft>
                <a:spcPts val="1200"/>
              </a:spcAft>
              <a:buNone/>
            </a:pPr>
            <a:r>
              <a:rPr lang="en">
                <a:solidFill>
                  <a:schemeClr val="lt1"/>
                </a:solidFill>
              </a:rPr>
              <a:t>What do you notice happened inside the newly created text file?</a:t>
            </a:r>
            <a:endParaRPr>
              <a:solidFill>
                <a:schemeClr val="lt1"/>
              </a:solidFill>
            </a:endParaRPr>
          </a:p>
        </p:txBody>
      </p:sp>
      <p:sp>
        <p:nvSpPr>
          <p:cNvPr id="98" name="Google Shape;98;p18"/>
          <p:cNvSpPr txBox="1">
            <a:spLocks noGrp="1"/>
          </p:cNvSpPr>
          <p:nvPr>
            <p:ph type="body" idx="1"/>
          </p:nvPr>
        </p:nvSpPr>
        <p:spPr>
          <a:xfrm>
            <a:off x="4986950" y="477300"/>
            <a:ext cx="4169400" cy="4188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solidFill>
                  <a:schemeClr val="lt1"/>
                </a:solidFill>
              </a:rPr>
              <a:t>Things we can do with the </a:t>
            </a:r>
            <a:r>
              <a:rPr lang="en">
                <a:solidFill>
                  <a:schemeClr val="lt1"/>
                </a:solidFill>
                <a:highlight>
                  <a:schemeClr val="dk1"/>
                </a:highlight>
                <a:latin typeface="Source Sans Pro"/>
                <a:ea typeface="Source Sans Pro"/>
                <a:cs typeface="Source Sans Pro"/>
                <a:sym typeface="Source Sans Pro"/>
              </a:rPr>
              <a:t>&gt;</a:t>
            </a:r>
            <a:r>
              <a:rPr lang="en">
                <a:solidFill>
                  <a:schemeClr val="lt1"/>
                </a:solidFill>
              </a:rPr>
              <a:t> operator in our shell command line:</a:t>
            </a:r>
            <a:endParaRPr>
              <a:solidFill>
                <a:schemeClr val="lt1"/>
              </a:solidFill>
            </a:endParaRPr>
          </a:p>
          <a:p>
            <a:pPr marL="457200" lvl="0" indent="-342900" algn="l" rtl="0">
              <a:spcBef>
                <a:spcPts val="1200"/>
              </a:spcBef>
              <a:spcAft>
                <a:spcPts val="0"/>
              </a:spcAft>
              <a:buClr>
                <a:schemeClr val="lt1"/>
              </a:buClr>
              <a:buSzPts val="1800"/>
              <a:buChar char="●"/>
            </a:pPr>
            <a:r>
              <a:rPr lang="en">
                <a:solidFill>
                  <a:schemeClr val="lt1"/>
                </a:solidFill>
              </a:rPr>
              <a:t>Redirect standard output</a:t>
            </a:r>
            <a:endParaRPr>
              <a:solidFill>
                <a:schemeClr val="lt1"/>
              </a:solidFill>
            </a:endParaRPr>
          </a:p>
          <a:p>
            <a:pPr marL="457200" lvl="0" indent="-342900" algn="l" rtl="0">
              <a:spcBef>
                <a:spcPts val="1200"/>
              </a:spcBef>
              <a:spcAft>
                <a:spcPts val="0"/>
              </a:spcAft>
              <a:buClr>
                <a:schemeClr val="lt1"/>
              </a:buClr>
              <a:buSzPts val="1800"/>
              <a:buChar char="●"/>
            </a:pPr>
            <a:r>
              <a:rPr lang="en">
                <a:solidFill>
                  <a:schemeClr val="lt1"/>
                </a:solidFill>
              </a:rPr>
              <a:t>Redirect standard error</a:t>
            </a:r>
            <a:endParaRPr>
              <a:solidFill>
                <a:schemeClr val="lt1"/>
              </a:solidFill>
            </a:endParaRPr>
          </a:p>
          <a:p>
            <a:pPr marL="457200" lvl="0" indent="-342900" algn="l" rtl="0">
              <a:spcBef>
                <a:spcPts val="1000"/>
              </a:spcBef>
              <a:spcAft>
                <a:spcPts val="0"/>
              </a:spcAft>
              <a:buClr>
                <a:schemeClr val="lt1"/>
              </a:buClr>
              <a:buSzPts val="1800"/>
              <a:buChar char="●"/>
            </a:pPr>
            <a:r>
              <a:rPr lang="en">
                <a:solidFill>
                  <a:schemeClr val="lt1"/>
                </a:solidFill>
              </a:rPr>
              <a:t>Copy/rename files</a:t>
            </a:r>
            <a:endParaRPr>
              <a:solidFill>
                <a:schemeClr val="lt1"/>
              </a:solidFill>
            </a:endParaRPr>
          </a:p>
          <a:p>
            <a:pPr marL="0" lvl="0" indent="0" algn="l" rtl="0">
              <a:spcBef>
                <a:spcPts val="1200"/>
              </a:spcBef>
              <a:spcAft>
                <a:spcPts val="1200"/>
              </a:spcAft>
              <a:buNone/>
            </a:pPr>
            <a:r>
              <a:rPr lang="en">
                <a:solidFill>
                  <a:schemeClr val="lt1"/>
                </a:solidFill>
              </a:rPr>
              <a:t>Try copying your </a:t>
            </a:r>
            <a:r>
              <a:rPr lang="en">
                <a:solidFill>
                  <a:schemeClr val="lt1"/>
                </a:solidFill>
                <a:latin typeface="Courier New"/>
                <a:ea typeface="Courier New"/>
                <a:cs typeface="Courier New"/>
                <a:sym typeface="Courier New"/>
              </a:rPr>
              <a:t>test.txt</a:t>
            </a:r>
            <a:r>
              <a:rPr lang="en">
                <a:solidFill>
                  <a:schemeClr val="lt1"/>
                </a:solidFill>
              </a:rPr>
              <a:t> file’s content from the previous exercise into a new file named </a:t>
            </a:r>
            <a:r>
              <a:rPr lang="en">
                <a:solidFill>
                  <a:schemeClr val="lt1"/>
                </a:solidFill>
                <a:latin typeface="Courier New"/>
                <a:ea typeface="Courier New"/>
                <a:cs typeface="Courier New"/>
                <a:sym typeface="Courier New"/>
              </a:rPr>
              <a:t>testcpy.txt</a:t>
            </a:r>
            <a:r>
              <a:rPr lang="en">
                <a:solidFill>
                  <a:schemeClr val="lt1"/>
                </a:solidFill>
              </a:rPr>
              <a:t> using the </a:t>
            </a:r>
            <a:r>
              <a:rPr lang="en">
                <a:solidFill>
                  <a:schemeClr val="lt1"/>
                </a:solidFill>
                <a:highlight>
                  <a:schemeClr val="dk1"/>
                </a:highlight>
                <a:latin typeface="Courier New"/>
                <a:ea typeface="Courier New"/>
                <a:cs typeface="Courier New"/>
                <a:sym typeface="Courier New"/>
              </a:rPr>
              <a:t>&gt;</a:t>
            </a:r>
            <a:r>
              <a:rPr lang="en">
                <a:solidFill>
                  <a:schemeClr val="lt1"/>
                </a:solidFill>
              </a:rPr>
              <a:t> operator.</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File Permissions </a:t>
            </a:r>
            <a:r>
              <a:rPr lang="en" b="1">
                <a:solidFill>
                  <a:schemeClr val="lt1"/>
                </a:solidFill>
                <a:highlight>
                  <a:srgbClr val="E69138"/>
                </a:highlight>
              </a:rPr>
              <a:t>(LINUX)</a:t>
            </a:r>
            <a:endParaRPr b="1">
              <a:solidFill>
                <a:schemeClr val="lt1"/>
              </a:solidFill>
              <a:highlight>
                <a:srgbClr val="E69138"/>
              </a:highlight>
            </a:endParaRPr>
          </a:p>
        </p:txBody>
      </p:sp>
      <p:sp>
        <p:nvSpPr>
          <p:cNvPr id="104" name="Google Shape;104;p19"/>
          <p:cNvSpPr txBox="1">
            <a:spLocks noGrp="1"/>
          </p:cNvSpPr>
          <p:nvPr>
            <p:ph type="body" idx="1"/>
          </p:nvPr>
        </p:nvSpPr>
        <p:spPr>
          <a:xfrm>
            <a:off x="343975" y="636725"/>
            <a:ext cx="3859500" cy="36696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solidFill>
                  <a:schemeClr val="lt1"/>
                </a:solidFill>
              </a:rPr>
              <a:t>All files can be read, written, executed, or combination of these. The </a:t>
            </a:r>
            <a:r>
              <a:rPr lang="en">
                <a:solidFill>
                  <a:schemeClr val="lt1"/>
                </a:solidFill>
                <a:highlight>
                  <a:schemeClr val="dk1"/>
                </a:highlight>
                <a:latin typeface="Courier New"/>
                <a:ea typeface="Courier New"/>
                <a:cs typeface="Courier New"/>
                <a:sym typeface="Courier New"/>
              </a:rPr>
              <a:t>$ chmod</a:t>
            </a:r>
            <a:r>
              <a:rPr lang="en">
                <a:solidFill>
                  <a:schemeClr val="lt1"/>
                </a:solidFill>
              </a:rPr>
              <a:t> command (abbrev. of </a:t>
            </a:r>
            <a:r>
              <a:rPr lang="en" i="1">
                <a:solidFill>
                  <a:schemeClr val="lt1"/>
                </a:solidFill>
              </a:rPr>
              <a:t>change mode</a:t>
            </a:r>
            <a:r>
              <a:rPr lang="en">
                <a:solidFill>
                  <a:schemeClr val="lt1"/>
                </a:solidFill>
              </a:rPr>
              <a:t>) can be  used to change the access mode of a file.</a:t>
            </a:r>
            <a:endParaRPr>
              <a:solidFill>
                <a:schemeClr val="lt1"/>
              </a:solidFill>
            </a:endParaRPr>
          </a:p>
          <a:p>
            <a:pPr marL="0" lvl="0" indent="0" algn="l" rtl="0">
              <a:spcBef>
                <a:spcPts val="1200"/>
              </a:spcBef>
              <a:spcAft>
                <a:spcPts val="1200"/>
              </a:spcAft>
              <a:buNone/>
            </a:pPr>
            <a:r>
              <a:rPr lang="en">
                <a:solidFill>
                  <a:schemeClr val="lt1"/>
                </a:solidFill>
              </a:rPr>
              <a:t>First, view all the file permissions using </a:t>
            </a:r>
            <a:r>
              <a:rPr lang="en">
                <a:solidFill>
                  <a:schemeClr val="lt1"/>
                </a:solidFill>
                <a:highlight>
                  <a:schemeClr val="dk1"/>
                </a:highlight>
                <a:latin typeface="Courier New"/>
                <a:ea typeface="Courier New"/>
                <a:cs typeface="Courier New"/>
                <a:sym typeface="Courier New"/>
              </a:rPr>
              <a:t>$ ls -l</a:t>
            </a:r>
            <a:r>
              <a:rPr lang="en">
                <a:solidFill>
                  <a:schemeClr val="lt1"/>
                </a:solidFill>
              </a:rPr>
              <a:t>:</a:t>
            </a:r>
            <a:endParaRPr>
              <a:solidFill>
                <a:schemeClr val="lt1"/>
              </a:solidFill>
            </a:endParaRPr>
          </a:p>
        </p:txBody>
      </p:sp>
      <p:sp>
        <p:nvSpPr>
          <p:cNvPr id="105" name="Google Shape;105;p19"/>
          <p:cNvSpPr txBox="1">
            <a:spLocks noGrp="1"/>
          </p:cNvSpPr>
          <p:nvPr>
            <p:ph type="body" idx="1"/>
          </p:nvPr>
        </p:nvSpPr>
        <p:spPr>
          <a:xfrm>
            <a:off x="4453550" y="324900"/>
            <a:ext cx="4169400" cy="41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Try the following exercise:</a:t>
            </a:r>
            <a:endParaRPr>
              <a:solidFill>
                <a:schemeClr val="lt1"/>
              </a:solidFill>
            </a:endParaRPr>
          </a:p>
          <a:p>
            <a:pPr marL="457200" lvl="0" indent="-342900" algn="l" rtl="0">
              <a:spcBef>
                <a:spcPts val="1200"/>
              </a:spcBef>
              <a:spcAft>
                <a:spcPts val="0"/>
              </a:spcAft>
              <a:buClr>
                <a:schemeClr val="lt1"/>
              </a:buClr>
              <a:buSzPts val="1800"/>
              <a:buChar char="●"/>
            </a:pPr>
            <a:r>
              <a:rPr lang="en">
                <a:solidFill>
                  <a:schemeClr val="lt1"/>
                </a:solidFill>
              </a:rPr>
              <a:t>Make a new file for a bash script</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Hint: needs to be a </a:t>
            </a:r>
            <a:r>
              <a:rPr lang="en">
                <a:solidFill>
                  <a:schemeClr val="lt1"/>
                </a:solidFill>
                <a:highlight>
                  <a:schemeClr val="dk1"/>
                </a:highlight>
                <a:latin typeface="Courier New"/>
                <a:ea typeface="Courier New"/>
                <a:cs typeface="Courier New"/>
                <a:sym typeface="Courier New"/>
              </a:rPr>
              <a:t>.sh</a:t>
            </a:r>
            <a:r>
              <a:rPr lang="en">
                <a:solidFill>
                  <a:schemeClr val="lt1"/>
                </a:solidFill>
              </a:rPr>
              <a:t> file</a:t>
            </a:r>
            <a:endParaRPr>
              <a:solidFill>
                <a:schemeClr val="lt1"/>
              </a:solidFill>
            </a:endParaRPr>
          </a:p>
          <a:p>
            <a:pPr marL="457200" lvl="0" indent="-342900" algn="l" rtl="0">
              <a:spcBef>
                <a:spcPts val="1000"/>
              </a:spcBef>
              <a:spcAft>
                <a:spcPts val="0"/>
              </a:spcAft>
              <a:buClr>
                <a:schemeClr val="lt1"/>
              </a:buClr>
              <a:buSzPts val="1800"/>
              <a:buFont typeface="Courier New"/>
              <a:buChar char="●"/>
            </a:pPr>
            <a:r>
              <a:rPr lang="en">
                <a:solidFill>
                  <a:schemeClr val="lt1"/>
                </a:solidFill>
              </a:rPr>
              <a:t>Check the current file permissions</a:t>
            </a:r>
            <a:endParaRPr>
              <a:solidFill>
                <a:schemeClr val="lt1"/>
              </a:solidFill>
            </a:endParaRPr>
          </a:p>
          <a:p>
            <a:pPr marL="457200" lvl="0" indent="-342900" algn="l" rtl="0">
              <a:spcBef>
                <a:spcPts val="1200"/>
              </a:spcBef>
              <a:spcAft>
                <a:spcPts val="0"/>
              </a:spcAft>
              <a:buClr>
                <a:schemeClr val="lt1"/>
              </a:buClr>
              <a:buSzPts val="1800"/>
              <a:buChar char="●"/>
            </a:pPr>
            <a:r>
              <a:rPr lang="en">
                <a:solidFill>
                  <a:schemeClr val="lt1"/>
                </a:solidFill>
              </a:rPr>
              <a:t>Make it a eXecutable :)</a:t>
            </a:r>
            <a:endParaRPr>
              <a:solidFill>
                <a:schemeClr val="lt1"/>
              </a:solidFill>
            </a:endParaRPr>
          </a:p>
          <a:p>
            <a:pPr marL="914400" lvl="1" indent="-317500" algn="l" rtl="0">
              <a:spcBef>
                <a:spcPts val="1200"/>
              </a:spcBef>
              <a:spcAft>
                <a:spcPts val="0"/>
              </a:spcAft>
              <a:buClr>
                <a:schemeClr val="lt1"/>
              </a:buClr>
              <a:buSzPts val="1400"/>
              <a:buChar char="○"/>
            </a:pPr>
            <a:r>
              <a:rPr lang="en">
                <a:solidFill>
                  <a:schemeClr val="lt1"/>
                </a:solidFill>
              </a:rPr>
              <a:t>Hint: + adds, - subtracts</a:t>
            </a:r>
            <a:endParaRPr>
              <a:solidFill>
                <a:schemeClr val="lt1"/>
              </a:solidFill>
            </a:endParaRPr>
          </a:p>
          <a:p>
            <a:pPr marL="0" lvl="0" indent="0" algn="l" rtl="0">
              <a:spcBef>
                <a:spcPts val="1200"/>
              </a:spcBef>
              <a:spcAft>
                <a:spcPts val="0"/>
              </a:spcAft>
              <a:buNone/>
            </a:pPr>
            <a:endParaRPr>
              <a:solidFill>
                <a:schemeClr val="lt1"/>
              </a:solidFill>
            </a:endParaRPr>
          </a:p>
          <a:p>
            <a:pPr marL="0" lvl="0" indent="0" algn="l" rtl="0">
              <a:spcBef>
                <a:spcPts val="1200"/>
              </a:spcBef>
              <a:spcAft>
                <a:spcPts val="0"/>
              </a:spcAft>
              <a:buNone/>
            </a:pPr>
            <a:r>
              <a:rPr lang="en">
                <a:solidFill>
                  <a:schemeClr val="lt1"/>
                </a:solidFill>
              </a:rPr>
              <a:t>We will write later into the file to make it an executable script, that we can run using the </a:t>
            </a:r>
            <a:r>
              <a:rPr lang="en">
                <a:solidFill>
                  <a:schemeClr val="lt1"/>
                </a:solidFill>
                <a:highlight>
                  <a:schemeClr val="dk1"/>
                </a:highlight>
                <a:latin typeface="Courier New"/>
                <a:ea typeface="Courier New"/>
                <a:cs typeface="Courier New"/>
                <a:sym typeface="Courier New"/>
              </a:rPr>
              <a:t>$ ./[filename]</a:t>
            </a:r>
            <a:r>
              <a:rPr lang="en">
                <a:solidFill>
                  <a:schemeClr val="lt1"/>
                </a:solidFill>
              </a:rPr>
              <a:t> syntax.</a:t>
            </a:r>
            <a:endParaRPr>
              <a:solidFill>
                <a:schemeClr val="lt1"/>
              </a:solidFill>
            </a:endParaRPr>
          </a:p>
          <a:p>
            <a:pPr marL="0" lvl="0" indent="0" algn="l" rtl="0">
              <a:spcBef>
                <a:spcPts val="1200"/>
              </a:spcBef>
              <a:spcAft>
                <a:spcPts val="1200"/>
              </a:spcAft>
              <a:buNone/>
            </a:pPr>
            <a:endParaRPr>
              <a:solidFill>
                <a:schemeClr val="lt1"/>
              </a:solidFill>
            </a:endParaRPr>
          </a:p>
        </p:txBody>
      </p:sp>
      <p:pic>
        <p:nvPicPr>
          <p:cNvPr id="106" name="Google Shape;106;p19"/>
          <p:cNvPicPr preferRelativeResize="0"/>
          <p:nvPr/>
        </p:nvPicPr>
        <p:blipFill rotWithShape="1">
          <a:blip r:embed="rId3">
            <a:alphaModFix/>
          </a:blip>
          <a:srcRect/>
          <a:stretch/>
        </p:blipFill>
        <p:spPr>
          <a:xfrm>
            <a:off x="311700" y="3179425"/>
            <a:ext cx="4050499" cy="176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Searching Commands</a:t>
            </a:r>
            <a:endParaRPr b="1">
              <a:solidFill>
                <a:schemeClr val="lt1"/>
              </a:solidFill>
            </a:endParaRPr>
          </a:p>
        </p:txBody>
      </p:sp>
      <p:sp>
        <p:nvSpPr>
          <p:cNvPr id="112" name="Google Shape;112;p2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To search in a file, you can use the command grep, which looks like:</a:t>
            </a:r>
            <a:endParaRPr>
              <a:solidFill>
                <a:schemeClr val="lt1"/>
              </a:solidFill>
            </a:endParaRPr>
          </a:p>
          <a:p>
            <a:pPr marL="0" lvl="0" indent="0" algn="l" rtl="0">
              <a:spcBef>
                <a:spcPts val="0"/>
              </a:spcBef>
              <a:spcAft>
                <a:spcPts val="0"/>
              </a:spcAft>
              <a:buNone/>
            </a:pPr>
            <a:r>
              <a:rPr lang="en">
                <a:solidFill>
                  <a:schemeClr val="lt1"/>
                </a:solidFill>
                <a:highlight>
                  <a:schemeClr val="dk1"/>
                </a:highlight>
                <a:latin typeface="Courier New"/>
                <a:ea typeface="Courier New"/>
                <a:cs typeface="Courier New"/>
                <a:sym typeface="Courier New"/>
              </a:rPr>
              <a:t>$ grep &lt;flags&gt; '&lt;regular expression&gt;' &lt;filename&gt;</a:t>
            </a:r>
            <a:r>
              <a:rPr lang="en">
                <a:solidFill>
                  <a:schemeClr val="lt1"/>
                </a:solidFill>
              </a:rPr>
              <a:t> or</a:t>
            </a:r>
            <a:endParaRPr>
              <a:solidFill>
                <a:schemeClr val="lt1"/>
              </a:solidFill>
            </a:endParaRPr>
          </a:p>
          <a:p>
            <a:pPr marL="0" lvl="0" indent="0" algn="l" rtl="0">
              <a:spcBef>
                <a:spcPts val="0"/>
              </a:spcBef>
              <a:spcAft>
                <a:spcPts val="0"/>
              </a:spcAft>
              <a:buNone/>
            </a:pPr>
            <a:r>
              <a:rPr lang="en">
                <a:solidFill>
                  <a:schemeClr val="lt1"/>
                </a:solidFill>
                <a:highlight>
                  <a:schemeClr val="dk1"/>
                </a:highlight>
                <a:latin typeface="Courier New"/>
                <a:ea typeface="Courier New"/>
                <a:cs typeface="Courier New"/>
                <a:sym typeface="Courier New"/>
              </a:rPr>
              <a:t>$ findstr &lt;search-string&gt; &lt;filename&gt;</a:t>
            </a:r>
            <a:endParaRPr>
              <a:solidFill>
                <a:schemeClr val="lt1"/>
              </a:solidFill>
            </a:endParaRPr>
          </a:p>
          <a:p>
            <a:pPr marL="0" lvl="0" indent="0" algn="l" rtl="0">
              <a:spcBef>
                <a:spcPts val="1200"/>
              </a:spcBef>
              <a:spcAft>
                <a:spcPts val="0"/>
              </a:spcAft>
              <a:buNone/>
            </a:pPr>
            <a:r>
              <a:rPr lang="en">
                <a:solidFill>
                  <a:schemeClr val="lt1"/>
                </a:solidFill>
              </a:rPr>
              <a:t>To search for a process of which you know the name of, you can use pgrep:</a:t>
            </a:r>
            <a:endParaRPr>
              <a:solidFill>
                <a:schemeClr val="lt1"/>
              </a:solidFill>
            </a:endParaRPr>
          </a:p>
          <a:p>
            <a:pPr marL="0" lvl="0" indent="0" algn="l" rtl="0">
              <a:spcBef>
                <a:spcPts val="1200"/>
              </a:spcBef>
              <a:spcAft>
                <a:spcPts val="1200"/>
              </a:spcAft>
              <a:buNone/>
            </a:pPr>
            <a:r>
              <a:rPr lang="en">
                <a:solidFill>
                  <a:schemeClr val="lt1"/>
                </a:solidFill>
                <a:highlight>
                  <a:schemeClr val="dk1"/>
                </a:highlight>
                <a:latin typeface="Courier New"/>
                <a:ea typeface="Courier New"/>
                <a:cs typeface="Courier New"/>
                <a:sym typeface="Courier New"/>
              </a:rPr>
              <a:t>$ pgrep &lt;process_name&gt;</a:t>
            </a:r>
            <a:endParaRPr>
              <a:solidFill>
                <a:schemeClr val="lt1"/>
              </a:solidFill>
              <a:highlight>
                <a:schemeClr val="dk1"/>
              </a:highlight>
              <a:latin typeface="Courier New"/>
              <a:ea typeface="Courier New"/>
              <a:cs typeface="Courier New"/>
              <a:sym typeface="Courier New"/>
            </a:endParaRPr>
          </a:p>
        </p:txBody>
      </p:sp>
      <p:sp>
        <p:nvSpPr>
          <p:cNvPr id="113" name="Google Shape;113;p20"/>
          <p:cNvSpPr txBox="1">
            <a:spLocks noGrp="1"/>
          </p:cNvSpPr>
          <p:nvPr>
            <p:ph type="body" idx="1"/>
          </p:nvPr>
        </p:nvSpPr>
        <p:spPr>
          <a:xfrm>
            <a:off x="4671700" y="167112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Try the following exercise:</a:t>
            </a:r>
            <a:endParaRPr>
              <a:solidFill>
                <a:schemeClr val="lt1"/>
              </a:solidFill>
            </a:endParaRPr>
          </a:p>
          <a:p>
            <a:pPr marL="457200" lvl="0" indent="-342900" algn="l" rtl="0">
              <a:spcBef>
                <a:spcPts val="1200"/>
              </a:spcBef>
              <a:spcAft>
                <a:spcPts val="0"/>
              </a:spcAft>
              <a:buClr>
                <a:schemeClr val="lt1"/>
              </a:buClr>
              <a:buSzPts val="1800"/>
              <a:buChar char="-"/>
            </a:pPr>
            <a:r>
              <a:rPr lang="en">
                <a:solidFill>
                  <a:schemeClr val="lt1"/>
                </a:solidFill>
              </a:rPr>
              <a:t>Search for all “e”s in your .txt file</a:t>
            </a:r>
            <a:endParaRPr>
              <a:solidFill>
                <a:schemeClr val="lt1"/>
              </a:solidFill>
            </a:endParaRPr>
          </a:p>
          <a:p>
            <a:pPr marL="0" lvl="0" indent="0" algn="l" rtl="0">
              <a:spcBef>
                <a:spcPts val="1200"/>
              </a:spcBef>
              <a:spcAft>
                <a:spcPts val="0"/>
              </a:spcAft>
              <a:buNone/>
            </a:pPr>
            <a:endParaRPr>
              <a:solidFill>
                <a:schemeClr val="lt1"/>
              </a:solidFill>
            </a:endParaRPr>
          </a:p>
          <a:p>
            <a:pPr marL="457200" lvl="0" indent="-342900" algn="l" rtl="0">
              <a:spcBef>
                <a:spcPts val="1200"/>
              </a:spcBef>
              <a:spcAft>
                <a:spcPts val="0"/>
              </a:spcAft>
              <a:buClr>
                <a:schemeClr val="lt1"/>
              </a:buClr>
              <a:buSzPts val="1800"/>
              <a:buChar char="-"/>
            </a:pPr>
            <a:r>
              <a:rPr lang="en">
                <a:solidFill>
                  <a:schemeClr val="lt1"/>
                </a:solidFill>
              </a:rPr>
              <a:t>Use the </a:t>
            </a:r>
            <a:r>
              <a:rPr lang="en">
                <a:solidFill>
                  <a:schemeClr val="lt1"/>
                </a:solidFill>
                <a:highlight>
                  <a:schemeClr val="dk1"/>
                </a:highlight>
                <a:latin typeface="Courier New"/>
                <a:ea typeface="Courier New"/>
                <a:cs typeface="Courier New"/>
                <a:sym typeface="Courier New"/>
              </a:rPr>
              <a:t>$ ps</a:t>
            </a:r>
            <a:r>
              <a:rPr lang="en">
                <a:solidFill>
                  <a:schemeClr val="lt1"/>
                </a:solidFill>
              </a:rPr>
              <a:t> command (more on it soon) and search for a process’s ID once you have the name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lt1"/>
                </a:solidFill>
              </a:rPr>
              <a:t>Pseudonyms - Creating Bash Aliases</a:t>
            </a:r>
            <a:endParaRPr b="1">
              <a:solidFill>
                <a:schemeClr val="lt1"/>
              </a:solidFill>
            </a:endParaRPr>
          </a:p>
        </p:txBody>
      </p:sp>
      <p:sp>
        <p:nvSpPr>
          <p:cNvPr id="119" name="Google Shape;119;p21"/>
          <p:cNvSpPr txBox="1">
            <a:spLocks noGrp="1"/>
          </p:cNvSpPr>
          <p:nvPr>
            <p:ph type="body" idx="1"/>
          </p:nvPr>
        </p:nvSpPr>
        <p:spPr>
          <a:xfrm>
            <a:off x="311700" y="1152475"/>
            <a:ext cx="8520600" cy="14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An alias replaces a string that invokes a command in the Linux shell with another user-defined string. The </a:t>
            </a:r>
            <a:r>
              <a:rPr lang="en">
                <a:solidFill>
                  <a:schemeClr val="lt1"/>
                </a:solidFill>
                <a:highlight>
                  <a:schemeClr val="dk1"/>
                </a:highlight>
                <a:latin typeface="Courier New"/>
                <a:ea typeface="Courier New"/>
                <a:cs typeface="Courier New"/>
                <a:sym typeface="Courier New"/>
              </a:rPr>
              <a:t>$ alias</a:t>
            </a:r>
            <a:r>
              <a:rPr lang="en">
                <a:solidFill>
                  <a:schemeClr val="lt1"/>
                </a:solidFill>
              </a:rPr>
              <a:t> and </a:t>
            </a:r>
            <a:r>
              <a:rPr lang="en">
                <a:solidFill>
                  <a:schemeClr val="lt1"/>
                </a:solidFill>
                <a:highlight>
                  <a:schemeClr val="dk1"/>
                </a:highlight>
                <a:latin typeface="Courier New"/>
                <a:ea typeface="Courier New"/>
                <a:cs typeface="Courier New"/>
                <a:sym typeface="Courier New"/>
              </a:rPr>
              <a:t>$ doskey</a:t>
            </a:r>
            <a:r>
              <a:rPr lang="en">
                <a:solidFill>
                  <a:schemeClr val="lt1"/>
                </a:solidFill>
              </a:rPr>
              <a:t> commands are mostly used to replace long commands, improving efficiency and avoiding potential spelling errors. Aliases can also replace commands with additional options, making them easier to use.</a:t>
            </a:r>
            <a:endParaRPr>
              <a:solidFill>
                <a:schemeClr val="lt1"/>
              </a:solidFill>
            </a:endParaRPr>
          </a:p>
          <a:p>
            <a:pPr marL="0" lvl="0" indent="0" algn="l" rtl="0">
              <a:spcBef>
                <a:spcPts val="1200"/>
              </a:spcBef>
              <a:spcAft>
                <a:spcPts val="1200"/>
              </a:spcAft>
              <a:buNone/>
            </a:pPr>
            <a:endParaRPr>
              <a:solidFill>
                <a:schemeClr val="lt1"/>
              </a:solidFill>
            </a:endParaRPr>
          </a:p>
        </p:txBody>
      </p:sp>
      <p:sp>
        <p:nvSpPr>
          <p:cNvPr id="120" name="Google Shape;120;p21"/>
          <p:cNvSpPr txBox="1"/>
          <p:nvPr/>
        </p:nvSpPr>
        <p:spPr>
          <a:xfrm>
            <a:off x="541425" y="2805625"/>
            <a:ext cx="3407100" cy="205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1"/>
                </a:solidFill>
                <a:latin typeface="Proxima Nova"/>
                <a:ea typeface="Proxima Nova"/>
                <a:cs typeface="Proxima Nova"/>
                <a:sym typeface="Proxima Nova"/>
              </a:rPr>
              <a:t>To create an alias, you can use the following command format:</a:t>
            </a:r>
            <a:endParaRPr sz="1800">
              <a:solidFill>
                <a:schemeClr val="lt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800">
                <a:solidFill>
                  <a:schemeClr val="lt1"/>
                </a:solidFill>
                <a:highlight>
                  <a:schemeClr val="dk1"/>
                </a:highlight>
                <a:latin typeface="Courier New"/>
                <a:ea typeface="Courier New"/>
                <a:cs typeface="Courier New"/>
                <a:sym typeface="Courier New"/>
              </a:rPr>
              <a:t>$ alias SHORTCUT_NAME= ”[command]”</a:t>
            </a:r>
            <a:r>
              <a:rPr lang="en" sz="1800">
                <a:solidFill>
                  <a:schemeClr val="lt1"/>
                </a:solidFill>
                <a:latin typeface="Proxima Nova"/>
                <a:ea typeface="Proxima Nova"/>
                <a:cs typeface="Proxima Nova"/>
                <a:sym typeface="Proxima Nova"/>
              </a:rPr>
              <a:t> or </a:t>
            </a:r>
            <a:endParaRPr sz="1800">
              <a:solidFill>
                <a:schemeClr val="lt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800">
                <a:solidFill>
                  <a:schemeClr val="lt1"/>
                </a:solidFill>
                <a:highlight>
                  <a:schemeClr val="dk1"/>
                </a:highlight>
                <a:latin typeface="Courier New"/>
                <a:ea typeface="Courier New"/>
                <a:cs typeface="Courier New"/>
                <a:sym typeface="Courier New"/>
              </a:rPr>
              <a:t>$ doskey SHORTCUT_NAME= [command]</a:t>
            </a:r>
            <a:endParaRPr/>
          </a:p>
        </p:txBody>
      </p:sp>
      <p:sp>
        <p:nvSpPr>
          <p:cNvPr id="121" name="Google Shape;121;p21"/>
          <p:cNvSpPr txBox="1"/>
          <p:nvPr/>
        </p:nvSpPr>
        <p:spPr>
          <a:xfrm>
            <a:off x="4667000" y="2760575"/>
            <a:ext cx="3190200" cy="14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u="sng">
                <a:solidFill>
                  <a:schemeClr val="lt1"/>
                </a:solidFill>
                <a:latin typeface="Proxima Nova"/>
                <a:ea typeface="Proxima Nova"/>
                <a:cs typeface="Proxima Nova"/>
                <a:sym typeface="Proxima Nova"/>
              </a:rPr>
              <a:t>Exercise</a:t>
            </a:r>
            <a:r>
              <a:rPr lang="en" sz="1800">
                <a:solidFill>
                  <a:schemeClr val="lt1"/>
                </a:solidFill>
                <a:latin typeface="Proxima Nova"/>
                <a:ea typeface="Proxima Nova"/>
                <a:cs typeface="Proxima Nova"/>
                <a:sym typeface="Proxima Nova"/>
              </a:rPr>
              <a:t>: Create a shortcut command named </a:t>
            </a:r>
            <a:r>
              <a:rPr lang="en" sz="1800">
                <a:solidFill>
                  <a:schemeClr val="lt1"/>
                </a:solidFill>
                <a:highlight>
                  <a:schemeClr val="dk1"/>
                </a:highlight>
                <a:latin typeface="Courier New"/>
                <a:ea typeface="Courier New"/>
                <a:cs typeface="Courier New"/>
                <a:sym typeface="Courier New"/>
              </a:rPr>
              <a:t>np</a:t>
            </a:r>
            <a:r>
              <a:rPr lang="en" sz="1800">
                <a:solidFill>
                  <a:schemeClr val="lt1"/>
                </a:solidFill>
                <a:latin typeface="Proxima Nova"/>
                <a:ea typeface="Proxima Nova"/>
                <a:cs typeface="Proxima Nova"/>
                <a:sym typeface="Proxima Nova"/>
              </a:rPr>
              <a:t> that you can use to open a file of your choice in notepad++.</a:t>
            </a:r>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566DCBC4584F46997B7279051710B3" ma:contentTypeVersion="11" ma:contentTypeDescription="Create a new document." ma:contentTypeScope="" ma:versionID="b4e2f31517703de0619e2270e4ba10e6">
  <xsd:schema xmlns:xsd="http://www.w3.org/2001/XMLSchema" xmlns:xs="http://www.w3.org/2001/XMLSchema" xmlns:p="http://schemas.microsoft.com/office/2006/metadata/properties" xmlns:ns2="3c03b7c6-a07e-4c89-93c3-0940eb7372a2" xmlns:ns3="1ef88ef3-b4ce-4877-a0a5-4f2dcaca9ca7" targetNamespace="http://schemas.microsoft.com/office/2006/metadata/properties" ma:root="true" ma:fieldsID="bf2750b0ec5cb393400b10a065bc1213" ns2:_="" ns3:_="">
    <xsd:import namespace="3c03b7c6-a07e-4c89-93c3-0940eb7372a2"/>
    <xsd:import namespace="1ef88ef3-b4ce-4877-a0a5-4f2dcaca9ca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03b7c6-a07e-4c89-93c3-0940eb7372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646967e-5eb7-4d82-b25a-99ee5c68d007"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ef88ef3-b4ce-4877-a0a5-4f2dcaca9ca7"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7a08849-f425-42c3-956f-99162a9c7847}" ma:internalName="TaxCatchAll" ma:showField="CatchAllData" ma:web="1ef88ef3-b4ce-4877-a0a5-4f2dcaca9c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19AF4C-EA6B-40DF-9349-C5695D342B3B}">
  <ds:schemaRefs>
    <ds:schemaRef ds:uri="http://schemas.microsoft.com/sharepoint/v3/contenttype/forms"/>
  </ds:schemaRefs>
</ds:datastoreItem>
</file>

<file path=customXml/itemProps2.xml><?xml version="1.0" encoding="utf-8"?>
<ds:datastoreItem xmlns:ds="http://schemas.openxmlformats.org/officeDocument/2006/customXml" ds:itemID="{17B61A29-A3F4-477F-B2AD-BA5F10CD179E}">
  <ds:schemaRefs>
    <ds:schemaRef ds:uri="1ef88ef3-b4ce-4877-a0a5-4f2dcaca9ca7"/>
    <ds:schemaRef ds:uri="3c03b7c6-a07e-4c89-93c3-0940eb7372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2561</Words>
  <Application>Microsoft Office PowerPoint</Application>
  <PresentationFormat>On-screen Show (16:9)</PresentationFormat>
  <Paragraphs>215</Paragraphs>
  <Slides>28</Slides>
  <Notes>28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28</vt:i4>
      </vt:variant>
    </vt:vector>
  </HeadingPairs>
  <TitlesOfParts>
    <vt:vector size="30" baseType="lpstr">
      <vt:lpstr>Proxima Nova</vt:lpstr>
      <vt:lpstr>Spearmint</vt:lpstr>
      <vt:lpstr>The Power of Shell Puterea Liniei de Comanda</vt:lpstr>
      <vt:lpstr>Getting Started with Shell</vt:lpstr>
      <vt:lpstr>Bash vs. Shell</vt:lpstr>
      <vt:lpstr>Back to Shell!</vt:lpstr>
      <vt:lpstr>EVERYTHING is a File</vt:lpstr>
      <vt:lpstr>Redirecting Output to File</vt:lpstr>
      <vt:lpstr>File Permissions (LINUX)</vt:lpstr>
      <vt:lpstr>Searching Commands</vt:lpstr>
      <vt:lpstr>Pseudonyms - Creating Bash Aliases</vt:lpstr>
      <vt:lpstr>Monitoring Processes &amp; Signals (SIG) </vt:lpstr>
      <vt:lpstr>Networking in your Command Line</vt:lpstr>
      <vt:lpstr>Networking in your Command Line - Part 2</vt:lpstr>
      <vt:lpstr>Networking in your Command Line - Part 3</vt:lpstr>
      <vt:lpstr>Extra Step for Windows Users (without Unix)</vt:lpstr>
      <vt:lpstr>Scripting Exercise</vt:lpstr>
      <vt:lpstr>Scripting Exercise - Pt 2</vt:lpstr>
      <vt:lpstr>Scripting Exercise - Pt 3</vt:lpstr>
      <vt:lpstr>Extra Step for Windows Users (without Unix)</vt:lpstr>
      <vt:lpstr>The Power Of Package Managers</vt:lpstr>
      <vt:lpstr>How can we use it?</vt:lpstr>
      <vt:lpstr>What are the advantages?</vt:lpstr>
      <vt:lpstr>PowerPoint Presentation</vt:lpstr>
      <vt:lpstr>PowerPoint Presentation</vt:lpstr>
      <vt:lpstr>PowerPoint Presentation</vt:lpstr>
      <vt:lpstr>Alternatives!</vt:lpstr>
      <vt:lpstr>More Alternatives!</vt:lpstr>
      <vt:lpstr>Since it’s all Open Source…</vt:lpstr>
      <vt:lpstr>The End, Happy Scripting!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Shell Puterea Liniei de Comanda</dc:title>
  <cp:lastModifiedBy>Florin Teodorescu</cp:lastModifiedBy>
  <cp:revision>1</cp:revision>
  <dcterms:modified xsi:type="dcterms:W3CDTF">2023-07-24T06:03:01Z</dcterms:modified>
</cp:coreProperties>
</file>